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3" r:id="rId1"/>
    <p:sldMasterId id="2147483694" r:id="rId2"/>
  </p:sldMasterIdLst>
  <p:notesMasterIdLst>
    <p:notesMasterId r:id="rId21"/>
  </p:notesMasterIdLst>
  <p:sldIdLst>
    <p:sldId id="257" r:id="rId3"/>
    <p:sldId id="258" r:id="rId4"/>
    <p:sldId id="259" r:id="rId5"/>
    <p:sldId id="265" r:id="rId6"/>
    <p:sldId id="264" r:id="rId7"/>
    <p:sldId id="266" r:id="rId8"/>
    <p:sldId id="269" r:id="rId9"/>
    <p:sldId id="267" r:id="rId10"/>
    <p:sldId id="268" r:id="rId11"/>
    <p:sldId id="270" r:id="rId12"/>
    <p:sldId id="271" r:id="rId13"/>
    <p:sldId id="272" r:id="rId14"/>
    <p:sldId id="276" r:id="rId15"/>
    <p:sldId id="275" r:id="rId16"/>
    <p:sldId id="277" r:id="rId17"/>
    <p:sldId id="279" r:id="rId18"/>
    <p:sldId id="280" r:id="rId19"/>
    <p:sldId id="282" r:id="rId20"/>
  </p:sldIdLst>
  <p:sldSz cx="9144000" cy="5143500" type="screen16x9"/>
  <p:notesSz cx="6858000" cy="9144000"/>
  <p:embeddedFontLst>
    <p:embeddedFont>
      <p:font typeface="Roboto Black" pitchFamily="2" charset="0"/>
      <p:regular r:id="rId22"/>
    </p:embeddedFont>
    <p:embeddedFont>
      <p:font typeface="Dosis" panose="020B0604020202020204" charset="0"/>
      <p:regular r:id="rId23"/>
      <p:bold r:id="rId24"/>
    </p:embeddedFont>
    <p:embeddedFont>
      <p:font typeface="Roboto" panose="02000000000000000000" pitchFamily="2" charset="0"/>
      <p:regular r:id="rId25"/>
      <p:bold r:id="rId26"/>
    </p:embeddedFont>
    <p:embeddedFont>
      <p:font typeface="Roboto Thin" pitchFamily="2" charset="0"/>
      <p:regular r:id="rId27"/>
    </p:embeddedFont>
    <p:embeddedFont>
      <p:font typeface="Calibri" panose="020F0502020204030204" pitchFamily="3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9" d="100"/>
          <a:sy n="119" d="100"/>
        </p:scale>
        <p:origin x="178" y="91"/>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3" Type="http://schemas.openxmlformats.org/officeDocument/2006/relationships/slide" Target="slides/slide1.xml"/><Relationship Id="rId21" Type="http://schemas.openxmlformats.org/officeDocument/2006/relationships/notesMaster" Target="notesMasters/notesMaster1.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0.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16490554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96830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794659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883018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70213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809326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0272912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972684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736594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474565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3837642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42077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561201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275796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944857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701450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473346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302540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417771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881243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
        <p:cNvGrpSpPr/>
        <p:nvPr/>
      </p:nvGrpSpPr>
      <p:grpSpPr>
        <a:xfrm>
          <a:off x="0" y="0"/>
          <a:ext cx="0" cy="0"/>
          <a:chOff x="0" y="0"/>
          <a:chExt cx="0" cy="0"/>
        </a:xfrm>
      </p:grpSpPr>
      <p:sp>
        <p:nvSpPr>
          <p:cNvPr id="248" name="Shape 2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249" name="Shape 24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250" name="Shape 2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3" name="Shape 2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56" name="Shape 2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57" name="Shape 2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Shape 26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1" name="Shape 26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2" name="Shape 2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Shape 2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8" name="Shape 26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9" name="Shape 2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72" name="Shape 2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6" name="Shape 27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Shape 27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8" name="Shape 2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281" name="Shape 2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4" name="Shape 28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85" name="Shape 2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2.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95"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US" sz="5600" dirty="0" err="1">
                <a:solidFill>
                  <a:schemeClr val="lt1"/>
                </a:solidFill>
                <a:latin typeface="Roboto Black"/>
                <a:ea typeface="Roboto Black"/>
                <a:cs typeface="Roboto Black"/>
                <a:sym typeface="Roboto Black"/>
              </a:rPr>
              <a:t>CoolTShirt</a:t>
            </a:r>
            <a:r>
              <a:rPr lang="en-US" sz="5600" dirty="0">
                <a:solidFill>
                  <a:schemeClr val="lt1"/>
                </a:solidFill>
                <a:latin typeface="Roboto Black"/>
                <a:ea typeface="Roboto Black"/>
                <a:cs typeface="Roboto Black"/>
                <a:sym typeface="Roboto Black"/>
              </a:rPr>
              <a:t> Marketing</a:t>
            </a:r>
          </a:p>
          <a:p>
            <a:pPr marL="0" marR="0" lvl="0" indent="0" algn="l" rtl="0">
              <a:lnSpc>
                <a:spcPct val="100000"/>
              </a:lnSpc>
              <a:spcBef>
                <a:spcPts val="0"/>
              </a:spcBef>
              <a:spcAft>
                <a:spcPts val="0"/>
              </a:spcAft>
              <a:buClr>
                <a:srgbClr val="295269"/>
              </a:buClr>
              <a:buFont typeface="Arial"/>
              <a:buNone/>
            </a:pPr>
            <a:r>
              <a:rPr lang="en-US" sz="5600" dirty="0">
                <a:solidFill>
                  <a:schemeClr val="lt1"/>
                </a:solidFill>
                <a:latin typeface="Roboto Black"/>
                <a:ea typeface="Roboto Black"/>
                <a:cs typeface="Roboto Black"/>
                <a:sym typeface="Roboto Black"/>
              </a:rPr>
              <a:t>Campaign Analysis</a:t>
            </a:r>
            <a:endParaRPr sz="1200" dirty="0">
              <a:solidFill>
                <a:schemeClr val="lt1"/>
              </a:solidFill>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Learn SQL from Scratch</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US" sz="2800" dirty="0">
                <a:solidFill>
                  <a:srgbClr val="EFEFEF"/>
                </a:solidFill>
                <a:latin typeface="Roboto Thin"/>
                <a:ea typeface="Roboto Thin"/>
                <a:cs typeface="Roboto Thin"/>
                <a:sym typeface="Roboto Thin"/>
              </a:rPr>
              <a:t>Katherine</a:t>
            </a:r>
            <a:r>
              <a:rPr lang="en" sz="2800" dirty="0">
                <a:solidFill>
                  <a:srgbClr val="EFEFEF"/>
                </a:solidFill>
                <a:latin typeface="Roboto Thin"/>
                <a:ea typeface="Roboto Thin"/>
                <a:cs typeface="Roboto Thin"/>
                <a:sym typeface="Roboto Thin"/>
              </a:rPr>
              <a:t> </a:t>
            </a:r>
            <a:r>
              <a:rPr lang="en-US" sz="2800" dirty="0">
                <a:solidFill>
                  <a:srgbClr val="EFEFEF"/>
                </a:solidFill>
                <a:latin typeface="Roboto Thin"/>
                <a:ea typeface="Roboto Thin"/>
                <a:cs typeface="Roboto Thin"/>
                <a:sym typeface="Roboto Thin"/>
              </a:rPr>
              <a:t>Ottinger</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De</a:t>
            </a:r>
            <a:r>
              <a:rPr lang="en-US" sz="2800" dirty="0" err="1">
                <a:solidFill>
                  <a:srgbClr val="EFEFEF"/>
                </a:solidFill>
                <a:latin typeface="Roboto Thin"/>
                <a:ea typeface="Roboto Thin"/>
                <a:cs typeface="Roboto Thin"/>
                <a:sym typeface="Roboto Thin"/>
              </a:rPr>
              <a:t>cember</a:t>
            </a:r>
            <a:r>
              <a:rPr lang="en-US" sz="2800" dirty="0">
                <a:solidFill>
                  <a:srgbClr val="EFEFEF"/>
                </a:solidFill>
                <a:latin typeface="Roboto Thin"/>
                <a:ea typeface="Roboto Thin"/>
                <a:cs typeface="Roboto Thin"/>
                <a:sym typeface="Roboto Thin"/>
              </a:rPr>
              <a:t> </a:t>
            </a:r>
            <a:r>
              <a:rPr lang="en-US" sz="2800" dirty="0" smtClean="0">
                <a:solidFill>
                  <a:srgbClr val="EFEFEF"/>
                </a:solidFill>
                <a:latin typeface="Roboto Thin"/>
                <a:ea typeface="Roboto Thin"/>
                <a:cs typeface="Roboto Thin"/>
                <a:sym typeface="Roboto Thin"/>
              </a:rPr>
              <a:t>10, </a:t>
            </a:r>
            <a:r>
              <a:rPr lang="en-US" sz="2800" dirty="0">
                <a:solidFill>
                  <a:srgbClr val="EFEFEF"/>
                </a:solidFill>
                <a:latin typeface="Roboto Thin"/>
                <a:ea typeface="Roboto Thin"/>
                <a:cs typeface="Roboto Thin"/>
                <a:sym typeface="Roboto Thin"/>
              </a:rPr>
              <a:t>2018</a:t>
            </a:r>
            <a:endParaRPr sz="2800" dirty="0">
              <a:solidFill>
                <a:srgbClr val="EFEFEF"/>
              </a:solidFill>
              <a:latin typeface="Roboto Thin"/>
              <a:ea typeface="Roboto Thin"/>
              <a:cs typeface="Roboto Thin"/>
              <a:sym typeface="Roboto Thin"/>
            </a:endParaRPr>
          </a:p>
        </p:txBody>
      </p:sp>
      <p:pic>
        <p:nvPicPr>
          <p:cNvPr id="299" name="Shape 299"/>
          <p:cNvPicPr preferRelativeResize="0"/>
          <p:nvPr/>
        </p:nvPicPr>
        <p:blipFill>
          <a:blip r:embed="rId3">
            <a:alphaModFix/>
          </a:blip>
          <a:stretch>
            <a:fillRect/>
          </a:stretch>
        </p:blipFill>
        <p:spPr>
          <a:xfrm>
            <a:off x="466824" y="661700"/>
            <a:ext cx="2024775" cy="425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smtClean="0">
                <a:solidFill>
                  <a:srgbClr val="295269"/>
                </a:solidFill>
                <a:latin typeface="Roboto"/>
                <a:ea typeface="Roboto"/>
                <a:cs typeface="Roboto"/>
                <a:sym typeface="Roboto"/>
              </a:rPr>
              <a:t>2</a:t>
            </a:r>
            <a:r>
              <a:rPr lang="en" sz="2400" b="1" dirty="0" smtClean="0">
                <a:solidFill>
                  <a:srgbClr val="295269"/>
                </a:solidFill>
                <a:latin typeface="Roboto"/>
                <a:ea typeface="Roboto"/>
                <a:cs typeface="Roboto"/>
                <a:sym typeface="Roboto"/>
              </a:rPr>
              <a:t>.2 Campaign Last Touches</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4"/>
            <a:ext cx="3870900" cy="3107439"/>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WITH </a:t>
            </a:r>
            <a:r>
              <a:rPr lang="en-US" sz="900" dirty="0" err="1">
                <a:latin typeface="Courier New"/>
                <a:ea typeface="Courier New"/>
                <a:cs typeface="Courier New"/>
                <a:sym typeface="Courier New"/>
              </a:rPr>
              <a:t>last_touch</a:t>
            </a:r>
            <a:r>
              <a:rPr lang="en-US" sz="900" dirty="0">
                <a:latin typeface="Courier New"/>
                <a:ea typeface="Courier New"/>
                <a:cs typeface="Courier New"/>
                <a:sym typeface="Courier New"/>
              </a:rPr>
              <a:t> as (</a:t>
            </a:r>
          </a:p>
          <a:p>
            <a:pPr lvl="0">
              <a:buClr>
                <a:schemeClr val="dk1"/>
              </a:buClr>
              <a:buSzPts val="1100"/>
            </a:pPr>
            <a:r>
              <a:rPr lang="en-US" sz="900" dirty="0">
                <a:latin typeface="Courier New"/>
                <a:ea typeface="Courier New"/>
                <a:cs typeface="Courier New"/>
                <a:sym typeface="Courier New"/>
              </a:rPr>
              <a:t>    SELECT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Max(timestamp) as </a:t>
            </a:r>
            <a:r>
              <a:rPr lang="en-US" sz="900" dirty="0" err="1">
                <a:latin typeface="Courier New"/>
                <a:ea typeface="Courier New"/>
                <a:cs typeface="Courier New"/>
                <a:sym typeface="Courier New"/>
              </a:rPr>
              <a:t>last_touch_at</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FROM </a:t>
            </a:r>
            <a:r>
              <a:rPr lang="en-US" sz="900" dirty="0" err="1">
                <a:latin typeface="Courier New"/>
                <a:ea typeface="Courier New"/>
                <a:cs typeface="Courier New"/>
                <a:sym typeface="Courier New"/>
              </a:rPr>
              <a:t>page_visits</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GROUP BY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lt_attr</a:t>
            </a:r>
            <a:r>
              <a:rPr lang="en-US" sz="900" dirty="0">
                <a:latin typeface="Courier New"/>
                <a:ea typeface="Courier New"/>
                <a:cs typeface="Courier New"/>
                <a:sym typeface="Courier New"/>
              </a:rPr>
              <a:t> AS (</a:t>
            </a:r>
          </a:p>
          <a:p>
            <a:pPr lvl="0">
              <a:buClr>
                <a:schemeClr val="dk1"/>
              </a:buClr>
              <a:buSzPts val="1100"/>
            </a:pPr>
            <a:r>
              <a:rPr lang="en-US" sz="900" dirty="0">
                <a:latin typeface="Courier New"/>
                <a:ea typeface="Courier New"/>
                <a:cs typeface="Courier New"/>
                <a:sym typeface="Courier New"/>
              </a:rPr>
              <a:t>  SELECT </a:t>
            </a:r>
            <a:r>
              <a:rPr lang="en-US" sz="900" dirty="0" err="1">
                <a:latin typeface="Courier New"/>
                <a:ea typeface="Courier New"/>
                <a:cs typeface="Courier New"/>
                <a:sym typeface="Courier New"/>
              </a:rPr>
              <a:t>lt.user_id</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lt.last_touch_at</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pv.utm_source</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pv.utm_campaign</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pv.page_name</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FROM </a:t>
            </a:r>
            <a:r>
              <a:rPr lang="en-US" sz="900" dirty="0" err="1">
                <a:latin typeface="Courier New"/>
                <a:ea typeface="Courier New"/>
                <a:cs typeface="Courier New"/>
                <a:sym typeface="Courier New"/>
              </a:rPr>
              <a:t>last_touch</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lt</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JOIN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pv</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ON </a:t>
            </a:r>
            <a:r>
              <a:rPr lang="en-US" sz="900" dirty="0" err="1">
                <a:latin typeface="Courier New"/>
                <a:ea typeface="Courier New"/>
                <a:cs typeface="Courier New"/>
                <a:sym typeface="Courier New"/>
              </a:rPr>
              <a:t>lt.user_id</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pv.user_id</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AND </a:t>
            </a:r>
            <a:r>
              <a:rPr lang="en-US" sz="900" dirty="0" err="1">
                <a:latin typeface="Courier New"/>
                <a:ea typeface="Courier New"/>
                <a:cs typeface="Courier New"/>
                <a:sym typeface="Courier New"/>
              </a:rPr>
              <a:t>lt.last_touch_at</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pv.timestamp</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SELECT </a:t>
            </a:r>
            <a:r>
              <a:rPr lang="en-US" sz="900" dirty="0" err="1">
                <a:latin typeface="Courier New"/>
                <a:ea typeface="Courier New"/>
                <a:cs typeface="Courier New"/>
                <a:sym typeface="Courier New"/>
              </a:rPr>
              <a:t>lt_attr.utm_source</a:t>
            </a:r>
            <a:r>
              <a:rPr lang="en-US" sz="900" dirty="0">
                <a:latin typeface="Courier New"/>
                <a:ea typeface="Courier New"/>
                <a:cs typeface="Courier New"/>
                <a:sym typeface="Courier New"/>
              </a:rPr>
              <a:t> as '</a:t>
            </a:r>
            <a:r>
              <a:rPr lang="en-US" sz="900" dirty="0" err="1">
                <a:latin typeface="Courier New"/>
                <a:ea typeface="Courier New"/>
                <a:cs typeface="Courier New"/>
                <a:sym typeface="Courier New"/>
              </a:rPr>
              <a:t>lt_source</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lt_attr.utm_campaign</a:t>
            </a:r>
            <a:r>
              <a:rPr lang="en-US" sz="900" dirty="0">
                <a:latin typeface="Courier New"/>
                <a:ea typeface="Courier New"/>
                <a:cs typeface="Courier New"/>
                <a:sym typeface="Courier New"/>
              </a:rPr>
              <a:t> as '</a:t>
            </a:r>
            <a:r>
              <a:rPr lang="en-US" sz="900" dirty="0" err="1">
                <a:latin typeface="Courier New"/>
                <a:ea typeface="Courier New"/>
                <a:cs typeface="Courier New"/>
                <a:sym typeface="Courier New"/>
              </a:rPr>
              <a:t>lt_campaign</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COUNT(*) as '</a:t>
            </a:r>
            <a:r>
              <a:rPr lang="en-US" sz="900" dirty="0" err="1">
                <a:latin typeface="Courier New"/>
                <a:ea typeface="Courier New"/>
                <a:cs typeface="Courier New"/>
                <a:sym typeface="Courier New"/>
              </a:rPr>
              <a:t>lt_count</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lt_attr</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GROUP BY 1, 2</a:t>
            </a:r>
          </a:p>
          <a:p>
            <a:pPr lvl="0">
              <a:buClr>
                <a:schemeClr val="dk1"/>
              </a:buClr>
              <a:buSzPts val="1100"/>
            </a:pPr>
            <a:r>
              <a:rPr lang="en-US" sz="900" dirty="0">
                <a:latin typeface="Courier New"/>
                <a:ea typeface="Courier New"/>
                <a:cs typeface="Courier New"/>
                <a:sym typeface="Courier New"/>
              </a:rPr>
              <a:t>ORDER BY 3 DESC;</a:t>
            </a:r>
            <a:endParaRPr sz="900" dirty="0">
              <a:latin typeface="Courier New"/>
              <a:ea typeface="Courier New"/>
              <a:cs typeface="Courier New"/>
              <a:sym typeface="Courier New"/>
            </a:endParaRPr>
          </a:p>
        </p:txBody>
      </p:sp>
      <p:sp>
        <p:nvSpPr>
          <p:cNvPr id="324" name="Shape 324"/>
          <p:cNvSpPr txBox="1"/>
          <p:nvPr/>
        </p:nvSpPr>
        <p:spPr>
          <a:xfrm>
            <a:off x="177975" y="1201326"/>
            <a:ext cx="4920900" cy="1941501"/>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sz="1200" dirty="0" smtClean="0">
                <a:latin typeface="Roboto"/>
                <a:ea typeface="Roboto"/>
                <a:cs typeface="Roboto"/>
                <a:sym typeface="Roboto"/>
              </a:rPr>
              <a:t>Determining last touches is a good way to see how effective a specific advertising campaign has been in getting a user to return or be drawn back to the CoolTShirts website.  The query to the right shows the most successful to the least successful campaigns (utm_campaign) at generating first touches for CoolTShirts</a:t>
            </a:r>
            <a:endParaRPr sz="1200" dirty="0">
              <a:latin typeface="Roboto"/>
              <a:ea typeface="Roboto"/>
              <a:cs typeface="Roboto"/>
              <a:sym typeface="Roboto"/>
            </a:endParaRPr>
          </a:p>
          <a:p>
            <a:pPr marL="457200" lvl="0" indent="-304800" rtl="0">
              <a:lnSpc>
                <a:spcPct val="115000"/>
              </a:lnSpc>
              <a:spcBef>
                <a:spcPts val="0"/>
              </a:spcBef>
              <a:spcAft>
                <a:spcPts val="0"/>
              </a:spcAft>
              <a:buSzPts val="1200"/>
              <a:buFont typeface="Roboto"/>
              <a:buChar char="●"/>
            </a:pPr>
            <a:r>
              <a:rPr lang="en-US" sz="1100" dirty="0" smtClean="0">
                <a:latin typeface="Roboto"/>
                <a:ea typeface="Roboto"/>
                <a:cs typeface="Roboto"/>
                <a:sym typeface="Roboto"/>
              </a:rPr>
              <a:t>The “weekly-newsletter</a:t>
            </a:r>
            <a:r>
              <a:rPr lang="en-US" sz="1100" dirty="0" smtClean="0">
                <a:latin typeface="Roboto"/>
                <a:ea typeface="Roboto"/>
                <a:cs typeface="Roboto"/>
                <a:sym typeface="Roboto"/>
              </a:rPr>
              <a:t>” campaign has been the most successful ad in driving </a:t>
            </a:r>
            <a:r>
              <a:rPr lang="en-US" sz="1100" dirty="0" err="1" smtClean="0">
                <a:latin typeface="Roboto"/>
                <a:ea typeface="Roboto"/>
                <a:cs typeface="Roboto"/>
                <a:sym typeface="Roboto"/>
              </a:rPr>
              <a:t>lasttouches</a:t>
            </a:r>
            <a:r>
              <a:rPr lang="en-US" sz="1100" dirty="0" smtClean="0">
                <a:latin typeface="Roboto"/>
                <a:ea typeface="Roboto"/>
                <a:cs typeface="Roboto"/>
                <a:sym typeface="Roboto"/>
              </a:rPr>
              <a:t> – this was done via email</a:t>
            </a:r>
          </a:p>
          <a:p>
            <a:pPr marL="457200" lvl="0" indent="-304800" rtl="0">
              <a:lnSpc>
                <a:spcPct val="115000"/>
              </a:lnSpc>
              <a:spcBef>
                <a:spcPts val="0"/>
              </a:spcBef>
              <a:spcAft>
                <a:spcPts val="0"/>
              </a:spcAft>
              <a:buSzPts val="1200"/>
              <a:buFont typeface="Roboto"/>
              <a:buChar char="●"/>
            </a:pPr>
            <a:r>
              <a:rPr lang="en-US" sz="1100" dirty="0" smtClean="0">
                <a:latin typeface="Roboto"/>
                <a:ea typeface="Roboto"/>
                <a:cs typeface="Roboto"/>
                <a:sym typeface="Roboto"/>
              </a:rPr>
              <a:t>The “cool-</a:t>
            </a:r>
            <a:r>
              <a:rPr lang="en-US" sz="1100" dirty="0" err="1" smtClean="0">
                <a:latin typeface="Roboto"/>
                <a:ea typeface="Roboto"/>
                <a:cs typeface="Roboto"/>
                <a:sym typeface="Roboto"/>
              </a:rPr>
              <a:t>tshirts</a:t>
            </a:r>
            <a:r>
              <a:rPr lang="en-US" sz="1100" dirty="0" smtClean="0">
                <a:latin typeface="Roboto"/>
                <a:ea typeface="Roboto"/>
                <a:cs typeface="Roboto"/>
                <a:sym typeface="Roboto"/>
              </a:rPr>
              <a:t>-search” has been the least successful campaign that resulted in any last touches – this was via the google source</a:t>
            </a:r>
          </a:p>
        </p:txBody>
      </p:sp>
      <p:pic>
        <p:nvPicPr>
          <p:cNvPr id="2" name="Picture 1"/>
          <p:cNvPicPr>
            <a:picLocks noChangeAspect="1"/>
          </p:cNvPicPr>
          <p:nvPr/>
        </p:nvPicPr>
        <p:blipFill>
          <a:blip r:embed="rId3"/>
          <a:stretch>
            <a:fillRect/>
          </a:stretch>
        </p:blipFill>
        <p:spPr>
          <a:xfrm>
            <a:off x="731009" y="3213928"/>
            <a:ext cx="3814832" cy="1863868"/>
          </a:xfrm>
          <a:prstGeom prst="rect">
            <a:avLst/>
          </a:prstGeom>
          <a:ln>
            <a:solidFill>
              <a:schemeClr val="tx1"/>
            </a:solidFill>
          </a:ln>
        </p:spPr>
      </p:pic>
    </p:spTree>
    <p:extLst>
      <p:ext uri="{BB962C8B-B14F-4D97-AF65-F5344CB8AC3E}">
        <p14:creationId xmlns:p14="http://schemas.microsoft.com/office/powerpoint/2010/main" val="2474042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smtClean="0">
                <a:solidFill>
                  <a:srgbClr val="295269"/>
                </a:solidFill>
                <a:latin typeface="Roboto"/>
                <a:ea typeface="Roboto"/>
                <a:cs typeface="Roboto"/>
                <a:sym typeface="Roboto"/>
              </a:rPr>
              <a:t>2</a:t>
            </a:r>
            <a:r>
              <a:rPr lang="en" sz="2400" b="1" dirty="0" smtClean="0">
                <a:solidFill>
                  <a:srgbClr val="295269"/>
                </a:solidFill>
                <a:latin typeface="Roboto"/>
                <a:ea typeface="Roboto"/>
                <a:cs typeface="Roboto"/>
                <a:sym typeface="Roboto"/>
              </a:rPr>
              <a:t>.3 User Purchases</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4"/>
            <a:ext cx="3870900" cy="3107439"/>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SELECT COUNT (DISTINCT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 as 'Purchasers'</a:t>
            </a: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page_visits</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WHERE </a:t>
            </a:r>
            <a:r>
              <a:rPr lang="en-US" sz="900" dirty="0" err="1">
                <a:latin typeface="Courier New"/>
                <a:ea typeface="Courier New"/>
                <a:cs typeface="Courier New"/>
                <a:sym typeface="Courier New"/>
              </a:rPr>
              <a:t>page_name</a:t>
            </a:r>
            <a:r>
              <a:rPr lang="en-US" sz="900" dirty="0">
                <a:latin typeface="Courier New"/>
                <a:ea typeface="Courier New"/>
                <a:cs typeface="Courier New"/>
                <a:sym typeface="Courier New"/>
              </a:rPr>
              <a:t> = '4 - purchase';</a:t>
            </a:r>
            <a:endParaRPr sz="900" dirty="0">
              <a:latin typeface="Courier New"/>
              <a:ea typeface="Courier New"/>
              <a:cs typeface="Courier New"/>
              <a:sym typeface="Courier New"/>
            </a:endParaRPr>
          </a:p>
        </p:txBody>
      </p:sp>
      <p:sp>
        <p:nvSpPr>
          <p:cNvPr id="324" name="Shape 324"/>
          <p:cNvSpPr txBox="1"/>
          <p:nvPr/>
        </p:nvSpPr>
        <p:spPr>
          <a:xfrm>
            <a:off x="177975" y="1201326"/>
            <a:ext cx="4920900" cy="1941501"/>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err="1" smtClean="0">
                <a:latin typeface="Roboto"/>
                <a:ea typeface="Roboto"/>
                <a:cs typeface="Roboto"/>
                <a:sym typeface="Roboto"/>
              </a:rPr>
              <a:t>CoolTShirts</a:t>
            </a:r>
            <a:r>
              <a:rPr lang="en-US" sz="1200" dirty="0">
                <a:latin typeface="Roboto"/>
                <a:ea typeface="Roboto"/>
                <a:cs typeface="Roboto"/>
                <a:sym typeface="Roboto"/>
              </a:rPr>
              <a:t> </a:t>
            </a:r>
            <a:r>
              <a:rPr lang="en-US" sz="1200" dirty="0" smtClean="0">
                <a:latin typeface="Roboto"/>
                <a:ea typeface="Roboto"/>
                <a:cs typeface="Roboto"/>
                <a:sym typeface="Roboto"/>
              </a:rPr>
              <a:t>ad campaigns have resulted in 361 unique users making a purchase</a:t>
            </a:r>
            <a:endParaRPr sz="1200" dirty="0">
              <a:latin typeface="Roboto"/>
              <a:ea typeface="Roboto"/>
              <a:cs typeface="Roboto"/>
              <a:sym typeface="Roboto"/>
            </a:endParaRPr>
          </a:p>
          <a:p>
            <a:pPr marL="457200" lvl="0" indent="-304800" rtl="0">
              <a:lnSpc>
                <a:spcPct val="115000"/>
              </a:lnSpc>
              <a:spcBef>
                <a:spcPts val="0"/>
              </a:spcBef>
              <a:spcAft>
                <a:spcPts val="0"/>
              </a:spcAft>
              <a:buSzPts val="1200"/>
              <a:buFont typeface="Roboto"/>
              <a:buChar char="●"/>
            </a:pPr>
            <a:r>
              <a:rPr lang="en-US" sz="1100" dirty="0" smtClean="0">
                <a:latin typeface="Roboto"/>
                <a:ea typeface="Roboto"/>
                <a:cs typeface="Roboto"/>
                <a:sym typeface="Roboto"/>
              </a:rPr>
              <a:t>The query to the right shows how this total was determined</a:t>
            </a:r>
            <a:endParaRPr lang="en-US" sz="1100" dirty="0" smtClean="0">
              <a:latin typeface="Roboto"/>
              <a:ea typeface="Roboto"/>
              <a:cs typeface="Roboto"/>
              <a:sym typeface="Roboto"/>
            </a:endParaRPr>
          </a:p>
        </p:txBody>
      </p:sp>
      <p:pic>
        <p:nvPicPr>
          <p:cNvPr id="3" name="Picture 2"/>
          <p:cNvPicPr>
            <a:picLocks noChangeAspect="1"/>
          </p:cNvPicPr>
          <p:nvPr/>
        </p:nvPicPr>
        <p:blipFill>
          <a:blip r:embed="rId3"/>
          <a:stretch>
            <a:fillRect/>
          </a:stretch>
        </p:blipFill>
        <p:spPr>
          <a:xfrm>
            <a:off x="2176462" y="3889663"/>
            <a:ext cx="923925" cy="419100"/>
          </a:xfrm>
          <a:prstGeom prst="rect">
            <a:avLst/>
          </a:prstGeom>
          <a:ln>
            <a:solidFill>
              <a:schemeClr val="tx1"/>
            </a:solidFill>
          </a:ln>
        </p:spPr>
      </p:pic>
    </p:spTree>
    <p:extLst>
      <p:ext uri="{BB962C8B-B14F-4D97-AF65-F5344CB8AC3E}">
        <p14:creationId xmlns:p14="http://schemas.microsoft.com/office/powerpoint/2010/main" val="702427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smtClean="0">
                <a:solidFill>
                  <a:srgbClr val="295269"/>
                </a:solidFill>
                <a:latin typeface="Roboto"/>
                <a:ea typeface="Roboto"/>
                <a:cs typeface="Roboto"/>
                <a:sym typeface="Roboto"/>
              </a:rPr>
              <a:t>2</a:t>
            </a:r>
            <a:r>
              <a:rPr lang="en" sz="2400" b="1" dirty="0" smtClean="0">
                <a:solidFill>
                  <a:srgbClr val="295269"/>
                </a:solidFill>
                <a:latin typeface="Roboto"/>
                <a:ea typeface="Roboto"/>
                <a:cs typeface="Roboto"/>
                <a:sym typeface="Roboto"/>
              </a:rPr>
              <a:t>.4 Campaign Last Touches L</a:t>
            </a:r>
            <a:r>
              <a:rPr lang="en-US" sz="2400" b="1" dirty="0" smtClean="0">
                <a:solidFill>
                  <a:srgbClr val="295269"/>
                </a:solidFill>
                <a:latin typeface="Roboto"/>
                <a:ea typeface="Roboto"/>
                <a:cs typeface="Roboto"/>
                <a:sym typeface="Roboto"/>
              </a:rPr>
              <a:t>e</a:t>
            </a:r>
            <a:r>
              <a:rPr lang="en" sz="2400" b="1" dirty="0" smtClean="0">
                <a:solidFill>
                  <a:srgbClr val="295269"/>
                </a:solidFill>
                <a:latin typeface="Roboto"/>
                <a:ea typeface="Roboto"/>
                <a:cs typeface="Roboto"/>
                <a:sym typeface="Roboto"/>
              </a:rPr>
              <a:t>ading to Purchases</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4"/>
            <a:ext cx="3870900" cy="3316489"/>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WITH </a:t>
            </a:r>
            <a:r>
              <a:rPr lang="en-US" sz="900" dirty="0" err="1">
                <a:latin typeface="Courier New"/>
                <a:ea typeface="Courier New"/>
                <a:cs typeface="Courier New"/>
                <a:sym typeface="Courier New"/>
              </a:rPr>
              <a:t>last_touch</a:t>
            </a:r>
            <a:r>
              <a:rPr lang="en-US" sz="900" dirty="0">
                <a:latin typeface="Courier New"/>
                <a:ea typeface="Courier New"/>
                <a:cs typeface="Courier New"/>
                <a:sym typeface="Courier New"/>
              </a:rPr>
              <a:t> as (</a:t>
            </a:r>
          </a:p>
          <a:p>
            <a:pPr lvl="0">
              <a:buClr>
                <a:schemeClr val="dk1"/>
              </a:buClr>
              <a:buSzPts val="1100"/>
            </a:pPr>
            <a:r>
              <a:rPr lang="en-US" sz="900" dirty="0">
                <a:latin typeface="Courier New"/>
                <a:ea typeface="Courier New"/>
                <a:cs typeface="Courier New"/>
                <a:sym typeface="Courier New"/>
              </a:rPr>
              <a:t>    SELECT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Max(timestamp) as </a:t>
            </a:r>
            <a:r>
              <a:rPr lang="en-US" sz="900" dirty="0" err="1">
                <a:latin typeface="Courier New"/>
                <a:ea typeface="Courier New"/>
                <a:cs typeface="Courier New"/>
                <a:sym typeface="Courier New"/>
              </a:rPr>
              <a:t>last_touch_at</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FROM </a:t>
            </a:r>
            <a:r>
              <a:rPr lang="en-US" sz="900" dirty="0" err="1">
                <a:latin typeface="Courier New"/>
                <a:ea typeface="Courier New"/>
                <a:cs typeface="Courier New"/>
                <a:sym typeface="Courier New"/>
              </a:rPr>
              <a:t>page_visits</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where </a:t>
            </a:r>
            <a:r>
              <a:rPr lang="en-US" sz="900" dirty="0" err="1">
                <a:latin typeface="Courier New"/>
                <a:ea typeface="Courier New"/>
                <a:cs typeface="Courier New"/>
                <a:sym typeface="Courier New"/>
              </a:rPr>
              <a:t>page_name</a:t>
            </a:r>
            <a:r>
              <a:rPr lang="en-US" sz="900" dirty="0">
                <a:latin typeface="Courier New"/>
                <a:ea typeface="Courier New"/>
                <a:cs typeface="Courier New"/>
                <a:sym typeface="Courier New"/>
              </a:rPr>
              <a:t>= '4 - purchase'</a:t>
            </a:r>
          </a:p>
          <a:p>
            <a:pPr lvl="0">
              <a:buClr>
                <a:schemeClr val="dk1"/>
              </a:buClr>
              <a:buSzPts val="1100"/>
            </a:pPr>
            <a:r>
              <a:rPr lang="en-US" sz="900" dirty="0">
                <a:latin typeface="Courier New"/>
                <a:ea typeface="Courier New"/>
                <a:cs typeface="Courier New"/>
                <a:sym typeface="Courier New"/>
              </a:rPr>
              <a:t>    GROUP BY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lt_attr</a:t>
            </a:r>
            <a:r>
              <a:rPr lang="en-US" sz="900" dirty="0">
                <a:latin typeface="Courier New"/>
                <a:ea typeface="Courier New"/>
                <a:cs typeface="Courier New"/>
                <a:sym typeface="Courier New"/>
              </a:rPr>
              <a:t> AS (</a:t>
            </a:r>
          </a:p>
          <a:p>
            <a:pPr lvl="0">
              <a:buClr>
                <a:schemeClr val="dk1"/>
              </a:buClr>
              <a:buSzPts val="1100"/>
            </a:pPr>
            <a:r>
              <a:rPr lang="en-US" sz="900" dirty="0">
                <a:latin typeface="Courier New"/>
                <a:ea typeface="Courier New"/>
                <a:cs typeface="Courier New"/>
                <a:sym typeface="Courier New"/>
              </a:rPr>
              <a:t>  SELECT </a:t>
            </a:r>
            <a:r>
              <a:rPr lang="en-US" sz="900" dirty="0" err="1">
                <a:latin typeface="Courier New"/>
                <a:ea typeface="Courier New"/>
                <a:cs typeface="Courier New"/>
                <a:sym typeface="Courier New"/>
              </a:rPr>
              <a:t>lt.user_id</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lt.last_touch_at</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pv.utm_source</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pv.utm_campaign</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pv.page_name</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FROM </a:t>
            </a:r>
            <a:r>
              <a:rPr lang="en-US" sz="900" dirty="0" err="1">
                <a:latin typeface="Courier New"/>
                <a:ea typeface="Courier New"/>
                <a:cs typeface="Courier New"/>
                <a:sym typeface="Courier New"/>
              </a:rPr>
              <a:t>last_touch</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lt</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JOIN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pv</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ON </a:t>
            </a:r>
            <a:r>
              <a:rPr lang="en-US" sz="900" dirty="0" err="1">
                <a:latin typeface="Courier New"/>
                <a:ea typeface="Courier New"/>
                <a:cs typeface="Courier New"/>
                <a:sym typeface="Courier New"/>
              </a:rPr>
              <a:t>lt.user_id</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pv.user_id</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AND </a:t>
            </a:r>
            <a:r>
              <a:rPr lang="en-US" sz="900" dirty="0" err="1">
                <a:latin typeface="Courier New"/>
                <a:ea typeface="Courier New"/>
                <a:cs typeface="Courier New"/>
                <a:sym typeface="Courier New"/>
              </a:rPr>
              <a:t>lt.last_touch_at</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pv.timestamp</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SELECT </a:t>
            </a:r>
            <a:r>
              <a:rPr lang="en-US" sz="900" dirty="0" err="1">
                <a:latin typeface="Courier New"/>
                <a:ea typeface="Courier New"/>
                <a:cs typeface="Courier New"/>
                <a:sym typeface="Courier New"/>
              </a:rPr>
              <a:t>lt_attr.utm_source</a:t>
            </a:r>
            <a:r>
              <a:rPr lang="en-US" sz="900" dirty="0">
                <a:latin typeface="Courier New"/>
                <a:ea typeface="Courier New"/>
                <a:cs typeface="Courier New"/>
                <a:sym typeface="Courier New"/>
              </a:rPr>
              <a:t> as '</a:t>
            </a:r>
            <a:r>
              <a:rPr lang="en-US" sz="900" dirty="0" err="1">
                <a:latin typeface="Courier New"/>
                <a:ea typeface="Courier New"/>
                <a:cs typeface="Courier New"/>
                <a:sym typeface="Courier New"/>
              </a:rPr>
              <a:t>lt_source</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lt_attr.utm_campaign</a:t>
            </a:r>
            <a:r>
              <a:rPr lang="en-US" sz="900" dirty="0">
                <a:latin typeface="Courier New"/>
                <a:ea typeface="Courier New"/>
                <a:cs typeface="Courier New"/>
                <a:sym typeface="Courier New"/>
              </a:rPr>
              <a:t> as '</a:t>
            </a:r>
            <a:r>
              <a:rPr lang="en-US" sz="900" dirty="0" err="1">
                <a:latin typeface="Courier New"/>
                <a:ea typeface="Courier New"/>
                <a:cs typeface="Courier New"/>
                <a:sym typeface="Courier New"/>
              </a:rPr>
              <a:t>lt_campaign</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COUNT(*) as '</a:t>
            </a:r>
            <a:r>
              <a:rPr lang="en-US" sz="900" dirty="0" err="1">
                <a:latin typeface="Courier New"/>
                <a:ea typeface="Courier New"/>
                <a:cs typeface="Courier New"/>
                <a:sym typeface="Courier New"/>
              </a:rPr>
              <a:t>lt_count</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lt_attr</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GROUP BY 1, 2</a:t>
            </a:r>
          </a:p>
          <a:p>
            <a:pPr lvl="0">
              <a:buClr>
                <a:schemeClr val="dk1"/>
              </a:buClr>
              <a:buSzPts val="1100"/>
            </a:pPr>
            <a:r>
              <a:rPr lang="en-US" sz="900" dirty="0">
                <a:latin typeface="Courier New"/>
                <a:ea typeface="Courier New"/>
                <a:cs typeface="Courier New"/>
                <a:sym typeface="Courier New"/>
              </a:rPr>
              <a:t>ORDER BY 3 DESC;</a:t>
            </a:r>
            <a:endParaRPr sz="900" dirty="0">
              <a:latin typeface="Courier New"/>
              <a:ea typeface="Courier New"/>
              <a:cs typeface="Courier New"/>
              <a:sym typeface="Courier New"/>
            </a:endParaRPr>
          </a:p>
        </p:txBody>
      </p:sp>
      <p:sp>
        <p:nvSpPr>
          <p:cNvPr id="324" name="Shape 324"/>
          <p:cNvSpPr txBox="1"/>
          <p:nvPr/>
        </p:nvSpPr>
        <p:spPr>
          <a:xfrm>
            <a:off x="177975" y="1201327"/>
            <a:ext cx="4920900" cy="1704434"/>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smtClean="0">
                <a:latin typeface="Roboto"/>
                <a:ea typeface="Roboto"/>
                <a:cs typeface="Roboto"/>
                <a:sym typeface="Roboto"/>
              </a:rPr>
              <a:t>The campaigns with last touches most successful at leading to a purchase are listed below.  The query to determine this is to the right.</a:t>
            </a:r>
            <a:endParaRPr sz="1200" dirty="0">
              <a:latin typeface="Roboto"/>
              <a:ea typeface="Roboto"/>
              <a:cs typeface="Roboto"/>
              <a:sym typeface="Roboto"/>
            </a:endParaRPr>
          </a:p>
          <a:p>
            <a:pPr marL="457200" lvl="0" indent="-304800" rtl="0">
              <a:lnSpc>
                <a:spcPct val="115000"/>
              </a:lnSpc>
              <a:spcBef>
                <a:spcPts val="0"/>
              </a:spcBef>
              <a:spcAft>
                <a:spcPts val="0"/>
              </a:spcAft>
              <a:buSzPts val="1200"/>
              <a:buFont typeface="Roboto"/>
              <a:buChar char="●"/>
            </a:pPr>
            <a:r>
              <a:rPr lang="en-US" sz="1100" dirty="0" smtClean="0">
                <a:latin typeface="Roboto"/>
                <a:ea typeface="Roboto"/>
                <a:cs typeface="Roboto"/>
                <a:sym typeface="Roboto"/>
              </a:rPr>
              <a:t>The “weekly-newsletter” campaign was most successful at resulting in a purchase from a user</a:t>
            </a:r>
          </a:p>
          <a:p>
            <a:pPr marL="457200" lvl="0" indent="-304800" rtl="0">
              <a:lnSpc>
                <a:spcPct val="115000"/>
              </a:lnSpc>
              <a:spcBef>
                <a:spcPts val="0"/>
              </a:spcBef>
              <a:spcAft>
                <a:spcPts val="0"/>
              </a:spcAft>
              <a:buSzPts val="1200"/>
              <a:buFont typeface="Roboto"/>
              <a:buChar char="●"/>
            </a:pPr>
            <a:r>
              <a:rPr lang="en-US" sz="1100" dirty="0" smtClean="0">
                <a:latin typeface="Roboto"/>
                <a:ea typeface="Roboto"/>
                <a:cs typeface="Roboto"/>
                <a:sym typeface="Roboto"/>
              </a:rPr>
              <a:t>The “retargeting-ad” campaign was almost as successful as the “weekly newsletter” in securing a purchase from a user</a:t>
            </a:r>
            <a:endParaRPr lang="en-US" sz="1100" dirty="0" smtClean="0">
              <a:latin typeface="Roboto"/>
              <a:ea typeface="Roboto"/>
              <a:cs typeface="Roboto"/>
              <a:sym typeface="Roboto"/>
            </a:endParaRPr>
          </a:p>
          <a:p>
            <a:pPr marL="457200" lvl="0" indent="-304800" rtl="0">
              <a:lnSpc>
                <a:spcPct val="115000"/>
              </a:lnSpc>
              <a:spcBef>
                <a:spcPts val="0"/>
              </a:spcBef>
              <a:spcAft>
                <a:spcPts val="0"/>
              </a:spcAft>
              <a:buSzPts val="1200"/>
              <a:buFont typeface="Roboto"/>
              <a:buChar char="●"/>
            </a:pPr>
            <a:r>
              <a:rPr lang="en-US" sz="1100" dirty="0" smtClean="0">
                <a:latin typeface="Roboto"/>
                <a:ea typeface="Roboto"/>
                <a:cs typeface="Roboto"/>
                <a:sym typeface="Roboto"/>
              </a:rPr>
              <a:t>The “cool-</a:t>
            </a:r>
            <a:r>
              <a:rPr lang="en-US" sz="1100" dirty="0" err="1" smtClean="0">
                <a:latin typeface="Roboto"/>
                <a:ea typeface="Roboto"/>
                <a:cs typeface="Roboto"/>
                <a:sym typeface="Roboto"/>
              </a:rPr>
              <a:t>tshirts</a:t>
            </a:r>
            <a:r>
              <a:rPr lang="en-US" sz="1100" dirty="0" smtClean="0">
                <a:latin typeface="Roboto"/>
                <a:ea typeface="Roboto"/>
                <a:cs typeface="Roboto"/>
                <a:sym typeface="Roboto"/>
              </a:rPr>
              <a:t>-search” campaign was least successful at resulting in a purchase</a:t>
            </a:r>
          </a:p>
        </p:txBody>
      </p:sp>
      <p:pic>
        <p:nvPicPr>
          <p:cNvPr id="2" name="Picture 1"/>
          <p:cNvPicPr>
            <a:picLocks noChangeAspect="1"/>
          </p:cNvPicPr>
          <p:nvPr/>
        </p:nvPicPr>
        <p:blipFill>
          <a:blip r:embed="rId3"/>
          <a:stretch>
            <a:fillRect/>
          </a:stretch>
        </p:blipFill>
        <p:spPr>
          <a:xfrm>
            <a:off x="770995" y="3006831"/>
            <a:ext cx="3876675" cy="2028825"/>
          </a:xfrm>
          <a:prstGeom prst="rect">
            <a:avLst/>
          </a:prstGeom>
        </p:spPr>
      </p:pic>
    </p:spTree>
    <p:extLst>
      <p:ext uri="{BB962C8B-B14F-4D97-AF65-F5344CB8AC3E}">
        <p14:creationId xmlns:p14="http://schemas.microsoft.com/office/powerpoint/2010/main" val="1966820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lvl="0"/>
            <a:r>
              <a:rPr lang="en-US" sz="2400" b="1" dirty="0">
                <a:solidFill>
                  <a:srgbClr val="295269"/>
                </a:solidFill>
                <a:latin typeface="Roboto"/>
                <a:ea typeface="Roboto"/>
                <a:cs typeface="Roboto"/>
                <a:sym typeface="Roboto"/>
              </a:rPr>
              <a:t>2.5 Typical User Journey</a:t>
            </a:r>
            <a:endParaRPr lang="en-US" sz="2400" b="1" dirty="0">
              <a:solidFill>
                <a:srgbClr val="295269"/>
              </a:solidFill>
              <a:latin typeface="Roboto"/>
              <a:ea typeface="Roboto"/>
              <a:cs typeface="Roboto"/>
              <a:sym typeface="Roboto"/>
            </a:endParaRPr>
          </a:p>
        </p:txBody>
      </p:sp>
      <p:sp>
        <p:nvSpPr>
          <p:cNvPr id="316" name="Shape 316"/>
          <p:cNvSpPr txBox="1"/>
          <p:nvPr/>
        </p:nvSpPr>
        <p:spPr>
          <a:xfrm>
            <a:off x="177975" y="1201325"/>
            <a:ext cx="8520600" cy="3729662"/>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US" sz="1200" dirty="0">
                <a:latin typeface="Roboto"/>
                <a:ea typeface="Roboto"/>
                <a:cs typeface="Roboto"/>
                <a:sym typeface="Roboto"/>
              </a:rPr>
              <a:t>The information below is a general review of a typical user journey to get to the </a:t>
            </a:r>
            <a:r>
              <a:rPr lang="en-US" sz="1200" dirty="0" err="1">
                <a:latin typeface="Roboto"/>
                <a:ea typeface="Roboto"/>
                <a:cs typeface="Roboto"/>
                <a:sym typeface="Roboto"/>
              </a:rPr>
              <a:t>CoolTShirts</a:t>
            </a:r>
            <a:r>
              <a:rPr lang="en-US" sz="1200" dirty="0">
                <a:latin typeface="Roboto"/>
                <a:ea typeface="Roboto"/>
                <a:cs typeface="Roboto"/>
                <a:sym typeface="Roboto"/>
              </a:rPr>
              <a:t> website and to the purchases page.</a:t>
            </a:r>
          </a:p>
          <a:p>
            <a:pPr marL="457200" lvl="0" indent="-304800">
              <a:lnSpc>
                <a:spcPct val="115000"/>
              </a:lnSpc>
              <a:buSzPts val="1200"/>
              <a:buFont typeface="Roboto"/>
              <a:buChar char="●"/>
            </a:pPr>
            <a:r>
              <a:rPr lang="en-US" sz="1200" dirty="0">
                <a:latin typeface="Roboto"/>
                <a:ea typeface="Roboto"/>
                <a:cs typeface="Roboto"/>
                <a:sym typeface="Roboto"/>
              </a:rPr>
              <a:t>Most users first arrive at the </a:t>
            </a:r>
            <a:r>
              <a:rPr lang="en-US" sz="1200" dirty="0" err="1">
                <a:latin typeface="Roboto"/>
                <a:ea typeface="Roboto"/>
                <a:cs typeface="Roboto"/>
                <a:sym typeface="Roboto"/>
              </a:rPr>
              <a:t>CoolTShirts</a:t>
            </a:r>
            <a:r>
              <a:rPr lang="en-US" sz="1200" dirty="0">
                <a:latin typeface="Roboto"/>
                <a:ea typeface="Roboto"/>
                <a:cs typeface="Roboto"/>
                <a:sym typeface="Roboto"/>
              </a:rPr>
              <a:t> website from medium via the “interview-with-cool-</a:t>
            </a:r>
            <a:r>
              <a:rPr lang="en-US" sz="1200" dirty="0" err="1">
                <a:latin typeface="Roboto"/>
                <a:ea typeface="Roboto"/>
                <a:cs typeface="Roboto"/>
                <a:sym typeface="Roboto"/>
              </a:rPr>
              <a:t>tshirts</a:t>
            </a:r>
            <a:r>
              <a:rPr lang="en-US" sz="1200" dirty="0">
                <a:latin typeface="Roboto"/>
                <a:ea typeface="Roboto"/>
                <a:cs typeface="Roboto"/>
                <a:sym typeface="Roboto"/>
              </a:rPr>
              <a:t>-founder” campaign (622 users) or from </a:t>
            </a:r>
            <a:r>
              <a:rPr lang="en-US" sz="1200" dirty="0" err="1">
                <a:latin typeface="Roboto"/>
                <a:ea typeface="Roboto"/>
                <a:cs typeface="Roboto"/>
                <a:sym typeface="Roboto"/>
              </a:rPr>
              <a:t>nytimes</a:t>
            </a:r>
            <a:r>
              <a:rPr lang="en-US" sz="1200" dirty="0">
                <a:latin typeface="Roboto"/>
                <a:ea typeface="Roboto"/>
                <a:cs typeface="Roboto"/>
                <a:sym typeface="Roboto"/>
              </a:rPr>
              <a:t> via the “getting-to-know-cool-</a:t>
            </a:r>
            <a:r>
              <a:rPr lang="en-US" sz="1200" dirty="0" err="1">
                <a:latin typeface="Roboto"/>
                <a:ea typeface="Roboto"/>
                <a:cs typeface="Roboto"/>
                <a:sym typeface="Roboto"/>
              </a:rPr>
              <a:t>tshirts</a:t>
            </a:r>
            <a:r>
              <a:rPr lang="en-US" sz="1200" dirty="0">
                <a:latin typeface="Roboto"/>
                <a:ea typeface="Roboto"/>
                <a:cs typeface="Roboto"/>
                <a:sym typeface="Roboto"/>
              </a:rPr>
              <a:t>” campaign (612 users</a:t>
            </a:r>
            <a:r>
              <a:rPr lang="en-US" sz="1200" dirty="0" smtClean="0">
                <a:latin typeface="Roboto"/>
                <a:ea typeface="Roboto"/>
                <a:cs typeface="Roboto"/>
                <a:sym typeface="Roboto"/>
              </a:rPr>
              <a:t>)</a:t>
            </a:r>
          </a:p>
          <a:p>
            <a:pPr marL="457200" lvl="0" indent="-304800">
              <a:lnSpc>
                <a:spcPct val="115000"/>
              </a:lnSpc>
              <a:buSzPts val="1200"/>
              <a:buFont typeface="Roboto"/>
              <a:buChar char="●"/>
            </a:pPr>
            <a:r>
              <a:rPr lang="en-US" sz="1200" dirty="0" smtClean="0">
                <a:latin typeface="Roboto"/>
                <a:ea typeface="Roboto"/>
                <a:cs typeface="Roboto"/>
                <a:sym typeface="Roboto"/>
              </a:rPr>
              <a:t>However, those two campaigns are not the most successful at securing a purchase from a user</a:t>
            </a:r>
          </a:p>
          <a:p>
            <a:pPr marL="457200" lvl="0" indent="-304800">
              <a:lnSpc>
                <a:spcPct val="115000"/>
              </a:lnSpc>
              <a:buSzPts val="1200"/>
              <a:buFont typeface="Roboto"/>
              <a:buChar char="●"/>
            </a:pPr>
            <a:r>
              <a:rPr lang="en-US" sz="1200" dirty="0" smtClean="0">
                <a:latin typeface="Roboto"/>
                <a:ea typeface="Roboto"/>
                <a:cs typeface="Roboto"/>
                <a:sym typeface="Roboto"/>
              </a:rPr>
              <a:t>Of the 361 unique users that made a purchase only 1.9% came from the “interview-with-cool-</a:t>
            </a:r>
            <a:r>
              <a:rPr lang="en-US" sz="1200" dirty="0" err="1" smtClean="0">
                <a:latin typeface="Roboto"/>
                <a:ea typeface="Roboto"/>
                <a:cs typeface="Roboto"/>
                <a:sym typeface="Roboto"/>
              </a:rPr>
              <a:t>tshirts</a:t>
            </a:r>
            <a:r>
              <a:rPr lang="en-US" sz="1200" dirty="0" smtClean="0">
                <a:latin typeface="Roboto"/>
                <a:ea typeface="Roboto"/>
                <a:cs typeface="Roboto"/>
                <a:sym typeface="Roboto"/>
              </a:rPr>
              <a:t>-founder” campaign and 2.5% came from the “getting-to-know-cool-</a:t>
            </a:r>
            <a:r>
              <a:rPr lang="en-US" sz="1200" dirty="0" err="1" smtClean="0">
                <a:latin typeface="Roboto"/>
                <a:ea typeface="Roboto"/>
                <a:cs typeface="Roboto"/>
                <a:sym typeface="Roboto"/>
              </a:rPr>
              <a:t>tshirts</a:t>
            </a:r>
            <a:r>
              <a:rPr lang="en-US" sz="1200" dirty="0" smtClean="0">
                <a:latin typeface="Roboto"/>
                <a:ea typeface="Roboto"/>
                <a:cs typeface="Roboto"/>
                <a:sym typeface="Roboto"/>
              </a:rPr>
              <a:t>” campaign</a:t>
            </a:r>
          </a:p>
          <a:p>
            <a:pPr marL="457200" lvl="0" indent="-304800">
              <a:lnSpc>
                <a:spcPct val="115000"/>
              </a:lnSpc>
              <a:buSzPts val="1200"/>
              <a:buFont typeface="Roboto"/>
              <a:buChar char="●"/>
            </a:pPr>
            <a:r>
              <a:rPr lang="en-US" sz="1200" dirty="0" smtClean="0">
                <a:latin typeface="Roboto"/>
                <a:ea typeface="Roboto"/>
                <a:cs typeface="Roboto"/>
                <a:sym typeface="Roboto"/>
              </a:rPr>
              <a:t>The most successful last touch campaigns were the “weekly-newsletter” via email and the “retargeting-ad” from </a:t>
            </a:r>
            <a:r>
              <a:rPr lang="en-US" sz="1200" dirty="0" err="1" smtClean="0">
                <a:latin typeface="Roboto"/>
                <a:ea typeface="Roboto"/>
                <a:cs typeface="Roboto"/>
                <a:sym typeface="Roboto"/>
              </a:rPr>
              <a:t>facebook</a:t>
            </a:r>
            <a:endParaRPr lang="en-US" sz="1200" dirty="0" smtClean="0">
              <a:latin typeface="Roboto"/>
              <a:ea typeface="Roboto"/>
              <a:cs typeface="Roboto"/>
              <a:sym typeface="Roboto"/>
            </a:endParaRPr>
          </a:p>
        </p:txBody>
      </p:sp>
    </p:spTree>
    <p:extLst>
      <p:ext uri="{BB962C8B-B14F-4D97-AF65-F5344CB8AC3E}">
        <p14:creationId xmlns:p14="http://schemas.microsoft.com/office/powerpoint/2010/main" val="2482227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algn="ctr"/>
            <a:r>
              <a:rPr lang="en" sz="4800" dirty="0">
                <a:solidFill>
                  <a:srgbClr val="FFFFFF"/>
                </a:solidFill>
                <a:latin typeface="Roboto Black"/>
                <a:ea typeface="Roboto Black"/>
                <a:cs typeface="Roboto Black"/>
                <a:sym typeface="Roboto Black"/>
              </a:rPr>
              <a:t>3</a:t>
            </a:r>
            <a:r>
              <a:rPr lang="en" sz="4800" dirty="0" smtClean="0">
                <a:solidFill>
                  <a:srgbClr val="FFFFFF"/>
                </a:solidFill>
                <a:latin typeface="Roboto Black"/>
                <a:ea typeface="Roboto Black"/>
                <a:cs typeface="Roboto Black"/>
                <a:sym typeface="Roboto Black"/>
              </a:rPr>
              <a:t>. Optimizing the CoolTShirts Campaign Budget</a:t>
            </a:r>
            <a:endParaRPr dirty="0"/>
          </a:p>
        </p:txBody>
      </p:sp>
    </p:spTree>
    <p:extLst>
      <p:ext uri="{BB962C8B-B14F-4D97-AF65-F5344CB8AC3E}">
        <p14:creationId xmlns:p14="http://schemas.microsoft.com/office/powerpoint/2010/main" val="179036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lvl="0"/>
            <a:r>
              <a:rPr lang="en-US" sz="2400" b="1" dirty="0">
                <a:solidFill>
                  <a:srgbClr val="295269"/>
                </a:solidFill>
                <a:latin typeface="Roboto"/>
                <a:ea typeface="Roboto"/>
                <a:cs typeface="Roboto"/>
                <a:sym typeface="Roboto"/>
              </a:rPr>
              <a:t>3.1 Determining the Best use of the </a:t>
            </a:r>
            <a:r>
              <a:rPr lang="en-US" sz="2400" b="1" dirty="0" err="1">
                <a:solidFill>
                  <a:srgbClr val="295269"/>
                </a:solidFill>
                <a:latin typeface="Roboto"/>
                <a:ea typeface="Roboto"/>
                <a:cs typeface="Roboto"/>
                <a:sym typeface="Roboto"/>
              </a:rPr>
              <a:t>CoolTShirts</a:t>
            </a:r>
            <a:r>
              <a:rPr lang="en-US" sz="2400" b="1" dirty="0">
                <a:solidFill>
                  <a:srgbClr val="295269"/>
                </a:solidFill>
                <a:latin typeface="Roboto"/>
                <a:ea typeface="Roboto"/>
                <a:cs typeface="Roboto"/>
                <a:sym typeface="Roboto"/>
              </a:rPr>
              <a:t> Campaign </a:t>
            </a:r>
            <a:r>
              <a:rPr lang="en-US" sz="2400" b="1" dirty="0" smtClean="0">
                <a:solidFill>
                  <a:srgbClr val="295269"/>
                </a:solidFill>
                <a:latin typeface="Roboto"/>
                <a:ea typeface="Roboto"/>
                <a:cs typeface="Roboto"/>
                <a:sym typeface="Roboto"/>
              </a:rPr>
              <a:t>Budget: Background</a:t>
            </a:r>
            <a:endParaRPr lang="en-US" sz="2400" b="1" dirty="0">
              <a:solidFill>
                <a:srgbClr val="295269"/>
              </a:solidFill>
              <a:latin typeface="Roboto"/>
              <a:ea typeface="Roboto"/>
              <a:cs typeface="Roboto"/>
              <a:sym typeface="Roboto"/>
            </a:endParaRPr>
          </a:p>
        </p:txBody>
      </p:sp>
      <p:sp>
        <p:nvSpPr>
          <p:cNvPr id="316" name="Shape 316"/>
          <p:cNvSpPr txBox="1"/>
          <p:nvPr/>
        </p:nvSpPr>
        <p:spPr>
          <a:xfrm>
            <a:off x="177975" y="1201324"/>
            <a:ext cx="8520600" cy="3860073"/>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US" sz="1200" dirty="0" smtClean="0">
                <a:latin typeface="Roboto"/>
                <a:ea typeface="Roboto"/>
                <a:cs typeface="Roboto"/>
                <a:sym typeface="Roboto"/>
              </a:rPr>
              <a:t>The </a:t>
            </a:r>
            <a:r>
              <a:rPr lang="en-US" sz="1200" dirty="0" err="1" smtClean="0">
                <a:latin typeface="Roboto"/>
                <a:ea typeface="Roboto"/>
                <a:cs typeface="Roboto"/>
                <a:sym typeface="Roboto"/>
              </a:rPr>
              <a:t>CoolTShirts</a:t>
            </a:r>
            <a:r>
              <a:rPr lang="en-US" sz="1200" dirty="0" smtClean="0">
                <a:latin typeface="Roboto"/>
                <a:ea typeface="Roboto"/>
                <a:cs typeface="Roboto"/>
                <a:sym typeface="Roboto"/>
              </a:rPr>
              <a:t> Campaign budget has a limited amount of money that needs to be invested as wisely as possible based on the information available.  Only 5 campaigns can be recommended for future investment based on the information below.</a:t>
            </a:r>
            <a:endParaRPr lang="en-US" sz="1200" dirty="0">
              <a:latin typeface="Roboto"/>
              <a:ea typeface="Roboto"/>
              <a:cs typeface="Roboto"/>
              <a:sym typeface="Roboto"/>
            </a:endParaRPr>
          </a:p>
          <a:p>
            <a:pPr marL="457200" indent="-304800">
              <a:lnSpc>
                <a:spcPct val="115000"/>
              </a:lnSpc>
              <a:buSzPts val="1200"/>
              <a:buFont typeface="Roboto"/>
              <a:buChar char="●"/>
            </a:pPr>
            <a:r>
              <a:rPr lang="en-US" sz="1200" dirty="0">
                <a:latin typeface="Roboto"/>
                <a:ea typeface="Roboto"/>
                <a:cs typeface="Roboto"/>
                <a:sym typeface="Roboto"/>
              </a:rPr>
              <a:t>There needs to be a balance between attracting first touches and redirecting users back to the site for a last touch that leads to a purchase since not all campaigns are first touches (ex. email campaigns will not work as a first touch because </a:t>
            </a:r>
            <a:r>
              <a:rPr lang="en-US" sz="1200" dirty="0" err="1">
                <a:latin typeface="Roboto"/>
                <a:ea typeface="Roboto"/>
                <a:cs typeface="Roboto"/>
                <a:sym typeface="Roboto"/>
              </a:rPr>
              <a:t>CoolTShirts</a:t>
            </a:r>
            <a:r>
              <a:rPr lang="en-US" sz="1200" dirty="0">
                <a:latin typeface="Roboto"/>
                <a:ea typeface="Roboto"/>
                <a:cs typeface="Roboto"/>
                <a:sym typeface="Roboto"/>
              </a:rPr>
              <a:t> does not yet have the </a:t>
            </a:r>
            <a:r>
              <a:rPr lang="en-US" sz="1200" dirty="0" smtClean="0">
                <a:latin typeface="Roboto"/>
                <a:ea typeface="Roboto"/>
                <a:cs typeface="Roboto"/>
                <a:sym typeface="Roboto"/>
              </a:rPr>
              <a:t>user </a:t>
            </a:r>
            <a:r>
              <a:rPr lang="en-US" sz="1200" dirty="0">
                <a:latin typeface="Roboto"/>
                <a:ea typeface="Roboto"/>
                <a:cs typeface="Roboto"/>
                <a:sym typeface="Roboto"/>
              </a:rPr>
              <a:t>email – this would occur during a first touch)</a:t>
            </a:r>
          </a:p>
          <a:p>
            <a:pPr marL="457200" lvl="0" indent="-304800">
              <a:lnSpc>
                <a:spcPct val="115000"/>
              </a:lnSpc>
              <a:buSzPts val="1200"/>
              <a:buFont typeface="Roboto"/>
              <a:buChar char="●"/>
            </a:pPr>
            <a:r>
              <a:rPr lang="en-US" sz="1200" dirty="0" smtClean="0">
                <a:latin typeface="Roboto"/>
                <a:ea typeface="Roboto"/>
                <a:cs typeface="Roboto"/>
                <a:sym typeface="Roboto"/>
              </a:rPr>
              <a:t>Spreading the word with informative articles like the Interview with the </a:t>
            </a:r>
            <a:r>
              <a:rPr lang="en-US" sz="1200" dirty="0" err="1" smtClean="0">
                <a:latin typeface="Roboto"/>
                <a:ea typeface="Roboto"/>
                <a:cs typeface="Roboto"/>
                <a:sym typeface="Roboto"/>
              </a:rPr>
              <a:t>CoolTShirts</a:t>
            </a:r>
            <a:r>
              <a:rPr lang="en-US" sz="1200" dirty="0" smtClean="0">
                <a:latin typeface="Roboto"/>
                <a:ea typeface="Roboto"/>
                <a:cs typeface="Roboto"/>
                <a:sym typeface="Roboto"/>
              </a:rPr>
              <a:t> founder and Getting to Know </a:t>
            </a:r>
            <a:r>
              <a:rPr lang="en-US" sz="1200" dirty="0" err="1" smtClean="0">
                <a:latin typeface="Roboto"/>
                <a:ea typeface="Roboto"/>
                <a:cs typeface="Roboto"/>
                <a:sym typeface="Roboto"/>
              </a:rPr>
              <a:t>CoolTShirts</a:t>
            </a:r>
            <a:r>
              <a:rPr lang="en-US" sz="1200" dirty="0" smtClean="0">
                <a:latin typeface="Roboto"/>
                <a:ea typeface="Roboto"/>
                <a:cs typeface="Roboto"/>
                <a:sym typeface="Roboto"/>
              </a:rPr>
              <a:t> seems to attract customers and encourage them to learn about the company in a positive way – these two campaigns account for 62.3% of all first touches</a:t>
            </a:r>
          </a:p>
          <a:p>
            <a:pPr marL="457200" lvl="0" indent="-304800">
              <a:lnSpc>
                <a:spcPct val="115000"/>
              </a:lnSpc>
              <a:buSzPts val="1200"/>
              <a:buFont typeface="Roboto"/>
              <a:buChar char="●"/>
            </a:pPr>
            <a:r>
              <a:rPr lang="en-US" sz="1200" dirty="0" smtClean="0">
                <a:latin typeface="Roboto"/>
                <a:ea typeface="Roboto"/>
                <a:cs typeface="Roboto"/>
                <a:sym typeface="Roboto"/>
              </a:rPr>
              <a:t>While those users are on the website they should be encouraged to sign up for the newsletter as that is the most successful way to convert a user to a purchaser – 46.8% of purchases have a last touch via email</a:t>
            </a:r>
          </a:p>
          <a:p>
            <a:pPr marL="457200" lvl="0" indent="-304800">
              <a:lnSpc>
                <a:spcPct val="115000"/>
              </a:lnSpc>
              <a:buSzPts val="1200"/>
              <a:buFont typeface="Roboto"/>
              <a:buChar char="●"/>
            </a:pPr>
            <a:r>
              <a:rPr lang="en-US" sz="1200" dirty="0" smtClean="0">
                <a:latin typeface="Roboto"/>
                <a:ea typeface="Roboto"/>
                <a:cs typeface="Roboto"/>
                <a:sym typeface="Roboto"/>
              </a:rPr>
              <a:t>Those users that did not sign up for the weekly newsletter should be shown the retargeting ad via Facebook – 31.3% of purchasers have a last touch with this campaign/source combination</a:t>
            </a:r>
          </a:p>
          <a:p>
            <a:pPr marL="457200" lvl="0" indent="-304800">
              <a:lnSpc>
                <a:spcPct val="115000"/>
              </a:lnSpc>
              <a:buSzPts val="1200"/>
              <a:buFont typeface="Roboto"/>
              <a:buChar char="●"/>
            </a:pPr>
            <a:r>
              <a:rPr lang="en-US" sz="1200" dirty="0" smtClean="0">
                <a:latin typeface="Roboto"/>
                <a:ea typeface="Roboto"/>
                <a:cs typeface="Roboto"/>
                <a:sym typeface="Roboto"/>
              </a:rPr>
              <a:t>Rather than including another email campaign (retargeting-campaign) the decision was made to include a different source of last touches with the goal of reaching a larger target audience to make a final purchase – the paid search results have the highest percentage of purchases made compared to the number of last touches of any campaign</a:t>
            </a:r>
          </a:p>
          <a:p>
            <a:pPr marL="457200" lvl="0" indent="-304800">
              <a:lnSpc>
                <a:spcPct val="115000"/>
              </a:lnSpc>
              <a:buSzPts val="1200"/>
              <a:buFont typeface="Roboto"/>
              <a:buChar char="●"/>
            </a:pPr>
            <a:endParaRPr lang="en-US" sz="1200" dirty="0" smtClean="0">
              <a:latin typeface="Roboto"/>
              <a:ea typeface="Roboto"/>
              <a:cs typeface="Roboto"/>
              <a:sym typeface="Roboto"/>
            </a:endParaRPr>
          </a:p>
          <a:p>
            <a:pPr marL="457200" lvl="0" indent="-304800">
              <a:lnSpc>
                <a:spcPct val="115000"/>
              </a:lnSpc>
              <a:buSzPts val="1200"/>
              <a:buFont typeface="Roboto"/>
              <a:buChar char="●"/>
            </a:pPr>
            <a:endParaRPr lang="en-US" sz="1200" dirty="0" smtClean="0">
              <a:latin typeface="Roboto"/>
              <a:ea typeface="Roboto"/>
              <a:cs typeface="Roboto"/>
              <a:sym typeface="Roboto"/>
            </a:endParaRPr>
          </a:p>
        </p:txBody>
      </p:sp>
    </p:spTree>
    <p:extLst>
      <p:ext uri="{BB962C8B-B14F-4D97-AF65-F5344CB8AC3E}">
        <p14:creationId xmlns:p14="http://schemas.microsoft.com/office/powerpoint/2010/main" val="90317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lvl="0"/>
            <a:r>
              <a:rPr lang="en-US" sz="2400" b="1" dirty="0" smtClean="0">
                <a:solidFill>
                  <a:srgbClr val="295269"/>
                </a:solidFill>
                <a:latin typeface="Roboto"/>
                <a:ea typeface="Roboto"/>
                <a:cs typeface="Roboto"/>
                <a:sym typeface="Roboto"/>
              </a:rPr>
              <a:t>3.2 </a:t>
            </a:r>
            <a:r>
              <a:rPr lang="en-US" sz="2400" b="1" dirty="0">
                <a:solidFill>
                  <a:srgbClr val="295269"/>
                </a:solidFill>
                <a:latin typeface="Roboto"/>
                <a:ea typeface="Roboto"/>
                <a:cs typeface="Roboto"/>
                <a:sym typeface="Roboto"/>
              </a:rPr>
              <a:t>Determining the Best use of the </a:t>
            </a:r>
            <a:r>
              <a:rPr lang="en-US" sz="2400" b="1" dirty="0" err="1">
                <a:solidFill>
                  <a:srgbClr val="295269"/>
                </a:solidFill>
                <a:latin typeface="Roboto"/>
                <a:ea typeface="Roboto"/>
                <a:cs typeface="Roboto"/>
                <a:sym typeface="Roboto"/>
              </a:rPr>
              <a:t>CoolTShirts</a:t>
            </a:r>
            <a:r>
              <a:rPr lang="en-US" sz="2400" b="1" dirty="0">
                <a:solidFill>
                  <a:srgbClr val="295269"/>
                </a:solidFill>
                <a:latin typeface="Roboto"/>
                <a:ea typeface="Roboto"/>
                <a:cs typeface="Roboto"/>
                <a:sym typeface="Roboto"/>
              </a:rPr>
              <a:t> Campaign </a:t>
            </a:r>
            <a:r>
              <a:rPr lang="en-US" sz="2400" b="1" dirty="0" smtClean="0">
                <a:solidFill>
                  <a:srgbClr val="295269"/>
                </a:solidFill>
                <a:latin typeface="Roboto"/>
                <a:ea typeface="Roboto"/>
                <a:cs typeface="Roboto"/>
                <a:sym typeface="Roboto"/>
              </a:rPr>
              <a:t>Budget: 5 Recommended Campaigns</a:t>
            </a:r>
            <a:endParaRPr lang="en-US" sz="2400" b="1" dirty="0">
              <a:solidFill>
                <a:srgbClr val="295269"/>
              </a:solidFill>
              <a:latin typeface="Roboto"/>
              <a:ea typeface="Roboto"/>
              <a:cs typeface="Roboto"/>
              <a:sym typeface="Roboto"/>
            </a:endParaRPr>
          </a:p>
        </p:txBody>
      </p:sp>
      <p:graphicFrame>
        <p:nvGraphicFramePr>
          <p:cNvPr id="4" name="Table 3"/>
          <p:cNvGraphicFramePr>
            <a:graphicFrameLocks noGrp="1"/>
          </p:cNvGraphicFramePr>
          <p:nvPr>
            <p:extLst>
              <p:ext uri="{D42A27DB-BD31-4B8C-83A1-F6EECF244321}">
                <p14:modId xmlns:p14="http://schemas.microsoft.com/office/powerpoint/2010/main" val="834522860"/>
              </p:ext>
            </p:extLst>
          </p:nvPr>
        </p:nvGraphicFramePr>
        <p:xfrm>
          <a:off x="326569" y="1228282"/>
          <a:ext cx="8490862" cy="3547505"/>
        </p:xfrm>
        <a:graphic>
          <a:graphicData uri="http://schemas.openxmlformats.org/drawingml/2006/table">
            <a:tbl>
              <a:tblPr firstRow="1" bandRow="1">
                <a:tableStyleId>{8628B589-4659-4227-9C68-565DD4A46BFE}</a:tableStyleId>
              </a:tblPr>
              <a:tblGrid>
                <a:gridCol w="1262380"/>
                <a:gridCol w="2337117"/>
                <a:gridCol w="4891365"/>
              </a:tblGrid>
              <a:tr h="294673">
                <a:tc>
                  <a:txBody>
                    <a:bodyPr/>
                    <a:lstStyle/>
                    <a:p>
                      <a:pPr algn="ctr"/>
                      <a:r>
                        <a:rPr lang="en-US" sz="1100" b="1" dirty="0" smtClean="0"/>
                        <a:t>Campaign Type</a:t>
                      </a:r>
                      <a:endParaRPr lang="en-US" sz="1100" b="1" dirty="0"/>
                    </a:p>
                  </a:txBody>
                  <a:tcPr anchor="ctr"/>
                </a:tc>
                <a:tc>
                  <a:txBody>
                    <a:bodyPr/>
                    <a:lstStyle/>
                    <a:p>
                      <a:pPr algn="ctr"/>
                      <a:r>
                        <a:rPr lang="en-US" sz="1100" b="1" dirty="0" smtClean="0"/>
                        <a:t>Campaign Name</a:t>
                      </a:r>
                      <a:endParaRPr lang="en-US" sz="1100" b="1" dirty="0"/>
                    </a:p>
                  </a:txBody>
                  <a:tcPr anchor="ctr"/>
                </a:tc>
                <a:tc>
                  <a:txBody>
                    <a:bodyPr/>
                    <a:lstStyle/>
                    <a:p>
                      <a:pPr algn="ctr"/>
                      <a:r>
                        <a:rPr lang="en-US" sz="1100" b="1" dirty="0" smtClean="0"/>
                        <a:t>Notes</a:t>
                      </a:r>
                      <a:endParaRPr lang="en-US" sz="1100" b="1" dirty="0"/>
                    </a:p>
                  </a:txBody>
                  <a:tcPr anchor="ctr"/>
                </a:tc>
              </a:tr>
              <a:tr h="472284">
                <a:tc rowSpan="2">
                  <a:txBody>
                    <a:bodyPr/>
                    <a:lstStyle/>
                    <a:p>
                      <a:pPr algn="ctr"/>
                      <a:r>
                        <a:rPr lang="en-US" sz="1100" dirty="0" smtClean="0"/>
                        <a:t>First Touch</a:t>
                      </a:r>
                      <a:endParaRPr lang="en-US" sz="1100" dirty="0"/>
                    </a:p>
                  </a:txBody>
                  <a:tcPr anchor="ctr"/>
                </a:tc>
                <a:tc>
                  <a:txBody>
                    <a:bodyPr/>
                    <a:lstStyle/>
                    <a:p>
                      <a:pPr algn="ctr"/>
                      <a:r>
                        <a:rPr lang="en-US" sz="1100" dirty="0" smtClean="0">
                          <a:latin typeface="Roboto"/>
                          <a:ea typeface="Roboto"/>
                          <a:cs typeface="Roboto"/>
                          <a:sym typeface="Roboto"/>
                        </a:rPr>
                        <a:t>interview-with-cool-</a:t>
                      </a:r>
                      <a:r>
                        <a:rPr lang="en-US" sz="1100" dirty="0" err="1" smtClean="0">
                          <a:latin typeface="Roboto"/>
                          <a:ea typeface="Roboto"/>
                          <a:cs typeface="Roboto"/>
                          <a:sym typeface="Roboto"/>
                        </a:rPr>
                        <a:t>tshirts</a:t>
                      </a:r>
                      <a:r>
                        <a:rPr lang="en-US" sz="1100" dirty="0" smtClean="0">
                          <a:latin typeface="Roboto"/>
                          <a:ea typeface="Roboto"/>
                          <a:cs typeface="Roboto"/>
                          <a:sym typeface="Roboto"/>
                        </a:rPr>
                        <a:t>-founder</a:t>
                      </a:r>
                      <a:endParaRPr lang="en-US" sz="1100" b="0" dirty="0"/>
                    </a:p>
                  </a:txBody>
                  <a:tcPr anchor="ctr"/>
                </a:tc>
                <a:tc>
                  <a:txBody>
                    <a:bodyPr/>
                    <a:lstStyle/>
                    <a:p>
                      <a:pPr algn="ctr"/>
                      <a:r>
                        <a:rPr lang="en-US" sz="1100" dirty="0" smtClean="0"/>
                        <a:t>Recommend choosing</a:t>
                      </a:r>
                      <a:r>
                        <a:rPr lang="en-US" sz="1100" baseline="0" dirty="0" smtClean="0"/>
                        <a:t> a similar site to Medium as the potential customer base has likely been saturated at Medium</a:t>
                      </a:r>
                      <a:endParaRPr lang="en-US" sz="1100" dirty="0"/>
                    </a:p>
                  </a:txBody>
                  <a:tcPr anchor="ctr"/>
                </a:tc>
              </a:tr>
              <a:tr h="605492">
                <a:tc vMerge="1">
                  <a:txBody>
                    <a:bodyPr/>
                    <a:lstStyle/>
                    <a:p>
                      <a:endParaRPr lang="en-US" dirty="0"/>
                    </a:p>
                  </a:txBody>
                  <a:tcPr anchor="ctr"/>
                </a:tc>
                <a:tc>
                  <a:txBody>
                    <a:bodyPr/>
                    <a:lstStyle/>
                    <a:p>
                      <a:pPr algn="ctr"/>
                      <a:r>
                        <a:rPr lang="en-US" sz="1100" dirty="0" smtClean="0"/>
                        <a:t>getting-to-know-cool-</a:t>
                      </a:r>
                      <a:r>
                        <a:rPr lang="en-US" sz="1100" dirty="0" err="1" smtClean="0"/>
                        <a:t>tshirts</a:t>
                      </a:r>
                      <a:endParaRPr lang="en-US" sz="1100"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smtClean="0"/>
                        <a:t>Recommend choosing</a:t>
                      </a:r>
                      <a:r>
                        <a:rPr lang="en-US" sz="1100" baseline="0" dirty="0" smtClean="0"/>
                        <a:t> a similar site to NY Times as the potential customer base has likely been saturated at NY Times</a:t>
                      </a:r>
                      <a:endParaRPr lang="en-US" sz="1100" dirty="0" smtClean="0"/>
                    </a:p>
                  </a:txBody>
                  <a:tcPr anchor="ctr"/>
                </a:tc>
              </a:tr>
              <a:tr h="605492">
                <a:tc rowSpan="3">
                  <a:txBody>
                    <a:bodyPr/>
                    <a:lstStyle/>
                    <a:p>
                      <a:pPr algn="ctr"/>
                      <a:r>
                        <a:rPr lang="en-US" sz="1100" dirty="0" smtClean="0"/>
                        <a:t>Last Touch</a:t>
                      </a:r>
                      <a:endParaRPr lang="en-US" sz="1100" dirty="0"/>
                    </a:p>
                  </a:txBody>
                  <a:tcPr anchor="ctr"/>
                </a:tc>
                <a:tc>
                  <a:txBody>
                    <a:bodyPr/>
                    <a:lstStyle/>
                    <a:p>
                      <a:pPr algn="ctr"/>
                      <a:r>
                        <a:rPr lang="en-US" sz="1100" dirty="0" smtClean="0">
                          <a:latin typeface="Roboto"/>
                          <a:ea typeface="Roboto"/>
                          <a:cs typeface="Roboto"/>
                          <a:sym typeface="Roboto"/>
                        </a:rPr>
                        <a:t>weekly-newsletter</a:t>
                      </a:r>
                      <a:endParaRPr lang="en-US" sz="1100" dirty="0"/>
                    </a:p>
                  </a:txBody>
                  <a:tcPr anchor="ctr"/>
                </a:tc>
                <a:tc>
                  <a:txBody>
                    <a:bodyPr/>
                    <a:lstStyle/>
                    <a:p>
                      <a:pPr algn="ctr"/>
                      <a:r>
                        <a:rPr lang="en-US" sz="1100" dirty="0" smtClean="0"/>
                        <a:t>This should continue</a:t>
                      </a:r>
                      <a:r>
                        <a:rPr lang="en-US" sz="1100" baseline="0" dirty="0" smtClean="0"/>
                        <a:t> to go to all customers with emails available to </a:t>
                      </a:r>
                      <a:r>
                        <a:rPr lang="en-US" sz="1100" baseline="0" dirty="0" err="1" smtClean="0"/>
                        <a:t>CoolTShirts</a:t>
                      </a:r>
                      <a:r>
                        <a:rPr lang="en-US" sz="1100" baseline="0" dirty="0" smtClean="0"/>
                        <a:t> as a customer may become a purchaser or </a:t>
                      </a:r>
                      <a:r>
                        <a:rPr lang="en-US" sz="1100" baseline="0" dirty="0" err="1" smtClean="0"/>
                        <a:t>repurchaser</a:t>
                      </a:r>
                      <a:r>
                        <a:rPr lang="en-US" sz="1100" baseline="0" dirty="0" smtClean="0"/>
                        <a:t> at any time</a:t>
                      </a:r>
                      <a:endParaRPr lang="en-US" sz="1100" dirty="0"/>
                    </a:p>
                  </a:txBody>
                  <a:tcPr anchor="ctr"/>
                </a:tc>
              </a:tr>
              <a:tr h="472284">
                <a:tc vMerge="1">
                  <a:txBody>
                    <a:bodyPr/>
                    <a:lstStyle/>
                    <a:p>
                      <a:pPr algn="ctr"/>
                      <a:endParaRPr lang="en-US" dirty="0"/>
                    </a:p>
                  </a:txBody>
                  <a:tcPr anchor="ctr"/>
                </a:tc>
                <a:tc>
                  <a:txBody>
                    <a:bodyPr/>
                    <a:lstStyle/>
                    <a:p>
                      <a:pPr algn="ctr"/>
                      <a:r>
                        <a:rPr lang="en-US" sz="1100" dirty="0" err="1" smtClean="0"/>
                        <a:t>retargetting</a:t>
                      </a:r>
                      <a:r>
                        <a:rPr lang="en-US" sz="1100" dirty="0" smtClean="0"/>
                        <a:t>-ad</a:t>
                      </a:r>
                      <a:endParaRPr lang="en-US" sz="1100" dirty="0"/>
                    </a:p>
                  </a:txBody>
                  <a:tcPr anchor="ctr"/>
                </a:tc>
                <a:tc>
                  <a:txBody>
                    <a:bodyPr/>
                    <a:lstStyle/>
                    <a:p>
                      <a:pPr algn="ctr"/>
                      <a:r>
                        <a:rPr lang="en-US" sz="1100" dirty="0" smtClean="0"/>
                        <a:t>Since Facebook is user specific there should not</a:t>
                      </a:r>
                      <a:r>
                        <a:rPr lang="en-US" sz="1100" baseline="0" dirty="0" smtClean="0"/>
                        <a:t> be much overlap in customer base exposed to this ad</a:t>
                      </a:r>
                      <a:endParaRPr lang="en-US" sz="1100" dirty="0"/>
                    </a:p>
                  </a:txBody>
                  <a:tcPr anchor="ctr"/>
                </a:tc>
              </a:tr>
              <a:tr h="0">
                <a:tc vMerge="1">
                  <a:txBody>
                    <a:bodyPr/>
                    <a:lstStyle/>
                    <a:p>
                      <a:pPr algn="ctr"/>
                      <a:endParaRPr lang="en-US" dirty="0"/>
                    </a:p>
                  </a:txBody>
                  <a:tcPr anchor="ctr"/>
                </a:tc>
                <a:tc>
                  <a:txBody>
                    <a:bodyPr/>
                    <a:lstStyle/>
                    <a:p>
                      <a:pPr algn="ctr"/>
                      <a:r>
                        <a:rPr lang="en-US" sz="1100" dirty="0" smtClean="0"/>
                        <a:t>paid-search</a:t>
                      </a:r>
                      <a:endParaRPr lang="en-US" sz="1100" dirty="0"/>
                    </a:p>
                  </a:txBody>
                  <a:tcPr anchor="ctr"/>
                </a:tc>
                <a:tc>
                  <a:txBody>
                    <a:bodyPr/>
                    <a:lstStyle/>
                    <a:p>
                      <a:pPr algn="ctr"/>
                      <a:r>
                        <a:rPr lang="en-US" sz="1100" dirty="0" smtClean="0"/>
                        <a:t>While this does not have the third</a:t>
                      </a:r>
                      <a:r>
                        <a:rPr lang="en-US" sz="1100" baseline="0" dirty="0" smtClean="0"/>
                        <a:t> highest percentage of purchases (it’s fourth, behind the email retargeting-campaign) it does have the highest percent of users that make a purchase based on their last touch (29.2%) and email users are already receiving a last touch campaign.  It would be best to add another source for last touch emails to reach the widest population possible.</a:t>
                      </a:r>
                      <a:endParaRPr lang="en-US" sz="1100" dirty="0"/>
                    </a:p>
                  </a:txBody>
                  <a:tcPr anchor="ctr"/>
                </a:tc>
              </a:tr>
            </a:tbl>
          </a:graphicData>
        </a:graphic>
      </p:graphicFrame>
    </p:spTree>
    <p:extLst>
      <p:ext uri="{BB962C8B-B14F-4D97-AF65-F5344CB8AC3E}">
        <p14:creationId xmlns:p14="http://schemas.microsoft.com/office/powerpoint/2010/main" val="41298297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algn="ctr"/>
            <a:r>
              <a:rPr lang="en" sz="4800" dirty="0" smtClean="0">
                <a:solidFill>
                  <a:srgbClr val="FFFFFF"/>
                </a:solidFill>
                <a:latin typeface="Roboto Black"/>
                <a:ea typeface="Roboto Black"/>
                <a:cs typeface="Roboto Black"/>
                <a:sym typeface="Roboto Black"/>
              </a:rPr>
              <a:t>Appendix</a:t>
            </a:r>
            <a:endParaRPr dirty="0"/>
          </a:p>
        </p:txBody>
      </p:sp>
    </p:spTree>
    <p:extLst>
      <p:ext uri="{BB962C8B-B14F-4D97-AF65-F5344CB8AC3E}">
        <p14:creationId xmlns:p14="http://schemas.microsoft.com/office/powerpoint/2010/main" val="261048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lvl="0"/>
            <a:r>
              <a:rPr lang="en-US" sz="2400" b="1" dirty="0" smtClean="0">
                <a:solidFill>
                  <a:srgbClr val="295269"/>
                </a:solidFill>
                <a:latin typeface="Roboto"/>
                <a:ea typeface="Roboto"/>
                <a:cs typeface="Roboto"/>
                <a:sym typeface="Roboto"/>
              </a:rPr>
              <a:t>Additional Calculations</a:t>
            </a:r>
            <a:endParaRPr lang="en-US" sz="2400" b="1" dirty="0">
              <a:solidFill>
                <a:srgbClr val="295269"/>
              </a:solidFill>
              <a:latin typeface="Roboto"/>
              <a:ea typeface="Roboto"/>
              <a:cs typeface="Roboto"/>
              <a:sym typeface="Roboto"/>
            </a:endParaRPr>
          </a:p>
        </p:txBody>
      </p:sp>
      <p:sp>
        <p:nvSpPr>
          <p:cNvPr id="316" name="Shape 316"/>
          <p:cNvSpPr txBox="1"/>
          <p:nvPr/>
        </p:nvSpPr>
        <p:spPr>
          <a:xfrm>
            <a:off x="177975" y="1201325"/>
            <a:ext cx="8520600" cy="736946"/>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US" sz="1200" dirty="0" smtClean="0">
                <a:latin typeface="Roboto"/>
                <a:ea typeface="Roboto"/>
                <a:cs typeface="Roboto"/>
                <a:sym typeface="Roboto"/>
              </a:rPr>
              <a:t>The additional calculations below show additional detail used to determine which campaigns should be recommended for the limited budget (top 5.)  The cell in yellow shows the initial reason why each campaign was chosen.  More details can be found on slides 3.1 and 3.2.</a:t>
            </a:r>
          </a:p>
          <a:p>
            <a:pPr marL="457200" lvl="0" indent="-304800">
              <a:lnSpc>
                <a:spcPct val="115000"/>
              </a:lnSpc>
              <a:buSzPts val="1200"/>
              <a:buFont typeface="Roboto"/>
              <a:buChar char="●"/>
            </a:pPr>
            <a:endParaRPr lang="en-US" sz="1200" dirty="0" smtClean="0">
              <a:latin typeface="Roboto"/>
              <a:ea typeface="Roboto"/>
              <a:cs typeface="Roboto"/>
              <a:sym typeface="Roboto"/>
            </a:endParaRPr>
          </a:p>
        </p:txBody>
      </p:sp>
      <p:graphicFrame>
        <p:nvGraphicFramePr>
          <p:cNvPr id="2" name="Table 1"/>
          <p:cNvGraphicFramePr>
            <a:graphicFrameLocks noGrp="1"/>
          </p:cNvGraphicFramePr>
          <p:nvPr>
            <p:extLst>
              <p:ext uri="{D42A27DB-BD31-4B8C-83A1-F6EECF244321}">
                <p14:modId xmlns:p14="http://schemas.microsoft.com/office/powerpoint/2010/main" val="3534153853"/>
              </p:ext>
            </p:extLst>
          </p:nvPr>
        </p:nvGraphicFramePr>
        <p:xfrm>
          <a:off x="666750" y="2307731"/>
          <a:ext cx="7810500" cy="1828800"/>
        </p:xfrm>
        <a:graphic>
          <a:graphicData uri="http://schemas.openxmlformats.org/drawingml/2006/table">
            <a:tbl>
              <a:tblPr/>
              <a:tblGrid>
                <a:gridCol w="2082800"/>
                <a:gridCol w="635000"/>
                <a:gridCol w="533400"/>
                <a:gridCol w="533400"/>
                <a:gridCol w="533400"/>
                <a:gridCol w="533400"/>
                <a:gridCol w="622300"/>
                <a:gridCol w="749300"/>
                <a:gridCol w="800100"/>
                <a:gridCol w="787400"/>
              </a:tblGrid>
              <a:tr h="365760">
                <a:tc>
                  <a:txBody>
                    <a:bodyPr/>
                    <a:lstStyle/>
                    <a:p>
                      <a:pPr algn="ctr" fontAlgn="ctr"/>
                      <a:r>
                        <a:rPr lang="en-US" sz="1100" b="0" i="0" u="none" strike="noStrike">
                          <a:solidFill>
                            <a:srgbClr val="000000"/>
                          </a:solidFill>
                          <a:effectLst/>
                          <a:latin typeface="Calibri" panose="020F0502020204030204" pitchFamily="34" charset="0"/>
                        </a:rPr>
                        <a:t>Campaign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Source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First Touches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First Touches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Last Touches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Last Touches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Purchases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Purchases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First Touches / Purchases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Last Touches / Purchases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2880">
                <a:tc>
                  <a:txBody>
                    <a:bodyPr/>
                    <a:lstStyle/>
                    <a:p>
                      <a:pPr algn="ctr" fontAlgn="ctr"/>
                      <a:r>
                        <a:rPr lang="en-US" sz="1100" b="0" i="0" u="none" strike="noStrike">
                          <a:solidFill>
                            <a:srgbClr val="000000"/>
                          </a:solidFill>
                          <a:effectLst/>
                          <a:latin typeface="Calibri" panose="020F0502020204030204" pitchFamily="34" charset="0"/>
                        </a:rPr>
                        <a:t>Weekly Newsletter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100" b="0" i="0" u="none" strike="noStrike">
                          <a:solidFill>
                            <a:srgbClr val="000000"/>
                          </a:solidFill>
                          <a:effectLst/>
                          <a:latin typeface="Calibri" panose="020F0502020204030204" pitchFamily="34" charset="0"/>
                        </a:rPr>
                        <a:t>Email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447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22.6%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100" b="0" i="0" u="none" strike="noStrike">
                          <a:solidFill>
                            <a:srgbClr val="000000"/>
                          </a:solidFill>
                          <a:effectLst/>
                          <a:latin typeface="Calibri" panose="020F0502020204030204" pitchFamily="34" charset="0"/>
                        </a:rPr>
                        <a:t>115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31.9%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25.7%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2880">
                <a:tc>
                  <a:txBody>
                    <a:bodyPr/>
                    <a:lstStyle/>
                    <a:p>
                      <a:pPr algn="ctr" fontAlgn="ctr"/>
                      <a:r>
                        <a:rPr lang="en-US" sz="1100" b="0" i="0" u="none" strike="noStrike">
                          <a:solidFill>
                            <a:srgbClr val="000000"/>
                          </a:solidFill>
                          <a:effectLst/>
                          <a:latin typeface="Calibri" panose="020F0502020204030204" pitchFamily="34" charset="0"/>
                        </a:rPr>
                        <a:t>Retargetting Ad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100" b="0" i="0" u="none" strike="noStrike">
                          <a:solidFill>
                            <a:srgbClr val="000000"/>
                          </a:solidFill>
                          <a:effectLst/>
                          <a:latin typeface="Calibri" panose="020F0502020204030204" pitchFamily="34" charset="0"/>
                        </a:rPr>
                        <a:t>Facebook</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443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22.4%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100" b="0" i="0" u="none" strike="noStrike">
                          <a:solidFill>
                            <a:srgbClr val="000000"/>
                          </a:solidFill>
                          <a:effectLst/>
                          <a:latin typeface="Calibri" panose="020F0502020204030204" pitchFamily="34" charset="0"/>
                        </a:rPr>
                        <a:t>113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31.3%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25.5%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2880">
                <a:tc>
                  <a:txBody>
                    <a:bodyPr/>
                    <a:lstStyle/>
                    <a:p>
                      <a:pPr algn="ctr" fontAlgn="ctr"/>
                      <a:r>
                        <a:rPr lang="en-US" sz="1100" b="0" i="0" u="none" strike="noStrike">
                          <a:solidFill>
                            <a:srgbClr val="000000"/>
                          </a:solidFill>
                          <a:effectLst/>
                          <a:latin typeface="Calibri" panose="020F0502020204030204" pitchFamily="34" charset="0"/>
                        </a:rPr>
                        <a:t>Retargetting Campaign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Email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245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12.4%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54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15.0%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22.0%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2880">
                <a:tc>
                  <a:txBody>
                    <a:bodyPr/>
                    <a:lstStyle/>
                    <a:p>
                      <a:pPr algn="ctr" fontAlgn="ctr"/>
                      <a:r>
                        <a:rPr lang="en-US" sz="1100" b="0" i="0" u="none" strike="noStrike">
                          <a:solidFill>
                            <a:srgbClr val="000000"/>
                          </a:solidFill>
                          <a:effectLst/>
                          <a:latin typeface="Calibri" panose="020F0502020204030204" pitchFamily="34" charset="0"/>
                        </a:rPr>
                        <a:t>Getting to Know Cool Tshirts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100" b="0" i="0" u="none" strike="noStrike">
                          <a:solidFill>
                            <a:srgbClr val="000000"/>
                          </a:solidFill>
                          <a:effectLst/>
                          <a:latin typeface="Calibri" panose="020F0502020204030204" pitchFamily="34" charset="0"/>
                        </a:rPr>
                        <a:t>NYTimes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612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30.9%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100" b="0" i="0" u="none" strike="noStrike">
                          <a:solidFill>
                            <a:srgbClr val="000000"/>
                          </a:solidFill>
                          <a:effectLst/>
                          <a:latin typeface="Calibri" panose="020F0502020204030204" pitchFamily="34" charset="0"/>
                        </a:rPr>
                        <a:t>232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11.7%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2.5%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1.5%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3.9%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2880">
                <a:tc>
                  <a:txBody>
                    <a:bodyPr/>
                    <a:lstStyle/>
                    <a:p>
                      <a:pPr algn="ctr" fontAlgn="ctr"/>
                      <a:r>
                        <a:rPr lang="en-US" sz="1100" b="0" i="0" u="none" strike="noStrike">
                          <a:solidFill>
                            <a:srgbClr val="000000"/>
                          </a:solidFill>
                          <a:effectLst/>
                          <a:latin typeface="Calibri" panose="020F0502020204030204" pitchFamily="34" charset="0"/>
                        </a:rPr>
                        <a:t>Ten Crazy Cool Tshirt Facts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Buzzefeed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576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29.1%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190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9.6%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2.5%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1.6%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4.7%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2880">
                <a:tc>
                  <a:txBody>
                    <a:bodyPr/>
                    <a:lstStyle/>
                    <a:p>
                      <a:pPr algn="ctr" fontAlgn="ctr"/>
                      <a:r>
                        <a:rPr lang="en-US" sz="1100" b="0" i="0" u="none" strike="noStrike">
                          <a:solidFill>
                            <a:srgbClr val="000000"/>
                          </a:solidFill>
                          <a:effectLst/>
                          <a:latin typeface="Calibri" panose="020F0502020204030204" pitchFamily="34" charset="0"/>
                        </a:rPr>
                        <a:t>Interview with Cool Tshirts Founder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100" b="0" i="0" u="none" strike="noStrike">
                          <a:solidFill>
                            <a:srgbClr val="000000"/>
                          </a:solidFill>
                          <a:effectLst/>
                          <a:latin typeface="Calibri" panose="020F0502020204030204" pitchFamily="34" charset="0"/>
                        </a:rPr>
                        <a:t>Medium</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622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31.4%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100" b="0" i="0" u="none" strike="noStrike">
                          <a:solidFill>
                            <a:srgbClr val="000000"/>
                          </a:solidFill>
                          <a:effectLst/>
                          <a:latin typeface="Calibri" panose="020F0502020204030204" pitchFamily="34" charset="0"/>
                        </a:rPr>
                        <a:t>184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9.3%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1.9%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1.1%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3.8%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2880">
                <a:tc>
                  <a:txBody>
                    <a:bodyPr/>
                    <a:lstStyle/>
                    <a:p>
                      <a:pPr algn="ctr" fontAlgn="ctr"/>
                      <a:r>
                        <a:rPr lang="en-US" sz="1100" b="0" i="0" u="none" strike="noStrike">
                          <a:solidFill>
                            <a:srgbClr val="000000"/>
                          </a:solidFill>
                          <a:effectLst/>
                          <a:latin typeface="Calibri" panose="020F0502020204030204" pitchFamily="34" charset="0"/>
                        </a:rPr>
                        <a:t>Paid Search</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100" b="0" i="0" u="none" strike="noStrike">
                          <a:solidFill>
                            <a:srgbClr val="000000"/>
                          </a:solidFill>
                          <a:effectLst/>
                          <a:latin typeface="Calibri" panose="020F0502020204030204" pitchFamily="34" charset="0"/>
                        </a:rPr>
                        <a:t>Google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178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9.0%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52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14.4%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29.2%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r h="182880">
                <a:tc>
                  <a:txBody>
                    <a:bodyPr/>
                    <a:lstStyle/>
                    <a:p>
                      <a:pPr algn="ctr" fontAlgn="ctr"/>
                      <a:r>
                        <a:rPr lang="en-US" sz="1100" b="0" i="0" u="none" strike="noStrike">
                          <a:solidFill>
                            <a:srgbClr val="000000"/>
                          </a:solidFill>
                          <a:effectLst/>
                          <a:latin typeface="Calibri" panose="020F0502020204030204" pitchFamily="34" charset="0"/>
                        </a:rPr>
                        <a:t>Cool Tshirts Search</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Google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169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8.5%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60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3.0%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3.3%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454830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rgbClr val="295269"/>
                </a:solidFill>
              </a:rPr>
              <a:t>Table of Contents</a:t>
            </a:r>
            <a:endParaRPr b="1" dirty="0">
              <a:solidFill>
                <a:srgbClr val="295269"/>
              </a:solidFill>
              <a:latin typeface="Roboto"/>
              <a:ea typeface="Roboto"/>
              <a:cs typeface="Roboto"/>
              <a:sym typeface="Roboto"/>
            </a:endParaRPr>
          </a:p>
        </p:txBody>
      </p:sp>
      <p:sp>
        <p:nvSpPr>
          <p:cNvPr id="305" name="Shape 305"/>
          <p:cNvSpPr txBox="1"/>
          <p:nvPr/>
        </p:nvSpPr>
        <p:spPr>
          <a:xfrm>
            <a:off x="311700" y="1265275"/>
            <a:ext cx="8061300" cy="325650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1100"/>
              </a:spcBef>
              <a:spcAft>
                <a:spcPts val="0"/>
              </a:spcAft>
              <a:buClr>
                <a:srgbClr val="222222"/>
              </a:buClr>
              <a:buSzPts val="2400"/>
              <a:buFont typeface="Roboto"/>
              <a:buAutoNum type="arabicPeriod"/>
            </a:pPr>
            <a:r>
              <a:rPr lang="en" sz="2400" dirty="0">
                <a:solidFill>
                  <a:srgbClr val="222222"/>
                </a:solidFill>
                <a:highlight>
                  <a:srgbClr val="FFFFFF"/>
                </a:highlight>
                <a:latin typeface="Roboto"/>
                <a:ea typeface="Roboto"/>
                <a:cs typeface="Roboto"/>
                <a:sym typeface="Roboto"/>
              </a:rPr>
              <a:t>G</a:t>
            </a:r>
            <a:r>
              <a:rPr lang="en-US" sz="2400" dirty="0" err="1">
                <a:solidFill>
                  <a:srgbClr val="222222"/>
                </a:solidFill>
                <a:highlight>
                  <a:srgbClr val="FFFFFF"/>
                </a:highlight>
                <a:latin typeface="Roboto"/>
                <a:ea typeface="Roboto"/>
                <a:cs typeface="Roboto"/>
                <a:sym typeface="Roboto"/>
              </a:rPr>
              <a:t>aining</a:t>
            </a:r>
            <a:r>
              <a:rPr lang="en" sz="2400" dirty="0">
                <a:solidFill>
                  <a:srgbClr val="222222"/>
                </a:solidFill>
                <a:highlight>
                  <a:srgbClr val="FFFFFF"/>
                </a:highlight>
                <a:latin typeface="Roboto"/>
                <a:ea typeface="Roboto"/>
                <a:cs typeface="Roboto"/>
                <a:sym typeface="Roboto"/>
              </a:rPr>
              <a:t> familiar</a:t>
            </a:r>
            <a:r>
              <a:rPr lang="en-US" sz="2400" dirty="0" err="1">
                <a:solidFill>
                  <a:srgbClr val="222222"/>
                </a:solidFill>
                <a:highlight>
                  <a:srgbClr val="FFFFFF"/>
                </a:highlight>
                <a:latin typeface="Roboto"/>
                <a:ea typeface="Roboto"/>
                <a:cs typeface="Roboto"/>
                <a:sym typeface="Roboto"/>
              </a:rPr>
              <a:t>ity</a:t>
            </a:r>
            <a:r>
              <a:rPr lang="en" sz="2400" dirty="0">
                <a:solidFill>
                  <a:srgbClr val="222222"/>
                </a:solidFill>
                <a:highlight>
                  <a:srgbClr val="FFFFFF"/>
                </a:highlight>
                <a:latin typeface="Roboto"/>
                <a:ea typeface="Roboto"/>
                <a:cs typeface="Roboto"/>
                <a:sym typeface="Roboto"/>
              </a:rPr>
              <a:t> with CoolTShirts</a:t>
            </a:r>
            <a:endParaRPr sz="2400"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US" sz="2400" dirty="0">
                <a:solidFill>
                  <a:srgbClr val="222222"/>
                </a:solidFill>
                <a:highlight>
                  <a:srgbClr val="FFFFFF"/>
                </a:highlight>
                <a:latin typeface="Roboto"/>
                <a:ea typeface="Roboto"/>
                <a:cs typeface="Roboto"/>
                <a:sym typeface="Roboto"/>
              </a:rPr>
              <a:t>Determining the</a:t>
            </a:r>
            <a:r>
              <a:rPr lang="en" sz="2400" dirty="0">
                <a:solidFill>
                  <a:srgbClr val="222222"/>
                </a:solidFill>
                <a:highlight>
                  <a:srgbClr val="FFFFFF"/>
                </a:highlight>
                <a:latin typeface="Roboto"/>
                <a:ea typeface="Roboto"/>
                <a:cs typeface="Roboto"/>
                <a:sym typeface="Roboto"/>
              </a:rPr>
              <a:t> user journey</a:t>
            </a:r>
            <a:endParaRPr sz="2400"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dirty="0">
                <a:solidFill>
                  <a:srgbClr val="222222"/>
                </a:solidFill>
                <a:highlight>
                  <a:srgbClr val="FFFFFF"/>
                </a:highlight>
                <a:latin typeface="Roboto"/>
                <a:ea typeface="Roboto"/>
                <a:cs typeface="Roboto"/>
                <a:sym typeface="Roboto"/>
              </a:rPr>
              <a:t>Optimiz</a:t>
            </a:r>
            <a:r>
              <a:rPr lang="en-US" sz="2400" dirty="0" err="1">
                <a:solidFill>
                  <a:srgbClr val="222222"/>
                </a:solidFill>
                <a:highlight>
                  <a:srgbClr val="FFFFFF"/>
                </a:highlight>
                <a:latin typeface="Roboto"/>
                <a:ea typeface="Roboto"/>
                <a:cs typeface="Roboto"/>
                <a:sym typeface="Roboto"/>
              </a:rPr>
              <a:t>ing</a:t>
            </a:r>
            <a:r>
              <a:rPr lang="en-US" sz="2400" dirty="0">
                <a:solidFill>
                  <a:srgbClr val="222222"/>
                </a:solidFill>
                <a:highlight>
                  <a:srgbClr val="FFFFFF"/>
                </a:highlight>
                <a:latin typeface="Roboto"/>
                <a:ea typeface="Roboto"/>
                <a:cs typeface="Roboto"/>
                <a:sym typeface="Roboto"/>
              </a:rPr>
              <a:t> the future </a:t>
            </a:r>
            <a:r>
              <a:rPr lang="en" sz="2400" dirty="0">
                <a:solidFill>
                  <a:srgbClr val="222222"/>
                </a:solidFill>
                <a:highlight>
                  <a:srgbClr val="FFFFFF"/>
                </a:highlight>
                <a:latin typeface="Roboto"/>
                <a:ea typeface="Roboto"/>
                <a:cs typeface="Roboto"/>
                <a:sym typeface="Roboto"/>
              </a:rPr>
              <a:t>campaign budget</a:t>
            </a:r>
            <a:endParaRPr sz="2400" dirty="0">
              <a:solidFill>
                <a:srgbClr val="222222"/>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cs typeface="Roboto Black"/>
                <a:sym typeface="Roboto Black"/>
              </a:rPr>
              <a:t>1. </a:t>
            </a:r>
            <a:r>
              <a:rPr lang="en-US" sz="4800" dirty="0">
                <a:solidFill>
                  <a:schemeClr val="lt1"/>
                </a:solidFill>
                <a:latin typeface="Roboto Black"/>
                <a:ea typeface="Roboto Black"/>
                <a:cs typeface="Roboto Black"/>
                <a:sym typeface="Roboto Black"/>
              </a:rPr>
              <a:t>Gaining Familiarity with </a:t>
            </a:r>
            <a:r>
              <a:rPr lang="en-US" sz="4800" dirty="0" err="1">
                <a:solidFill>
                  <a:schemeClr val="lt1"/>
                </a:solidFill>
                <a:latin typeface="Roboto Black"/>
                <a:ea typeface="Roboto Black"/>
                <a:cs typeface="Roboto Black"/>
                <a:sym typeface="Roboto Black"/>
              </a:rPr>
              <a:t>CoolTShirts</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1.1 </a:t>
            </a:r>
            <a:r>
              <a:rPr lang="en" sz="2400" b="1" dirty="0" smtClean="0">
                <a:solidFill>
                  <a:srgbClr val="295269"/>
                </a:solidFill>
                <a:latin typeface="Roboto"/>
                <a:ea typeface="Roboto"/>
                <a:cs typeface="Roboto"/>
                <a:sym typeface="Roboto"/>
              </a:rPr>
              <a:t>Database Schema</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SELECT *</a:t>
            </a: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page_visits</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LIMIT 5;</a:t>
            </a:r>
            <a:endParaRPr sz="900" dirty="0">
              <a:latin typeface="Courier New"/>
              <a:ea typeface="Courier New"/>
              <a:cs typeface="Courier New"/>
              <a:sym typeface="Courier New"/>
            </a:endParaRPr>
          </a:p>
        </p:txBody>
      </p:sp>
      <p:sp>
        <p:nvSpPr>
          <p:cNvPr id="324" name="Shape 324"/>
          <p:cNvSpPr txBox="1"/>
          <p:nvPr/>
        </p:nvSpPr>
        <p:spPr>
          <a:xfrm>
            <a:off x="177975" y="1201324"/>
            <a:ext cx="4920900" cy="2104063"/>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sz="1200" dirty="0" smtClean="0">
                <a:latin typeface="Roboto"/>
                <a:ea typeface="Roboto"/>
                <a:cs typeface="Roboto"/>
                <a:sym typeface="Roboto"/>
              </a:rPr>
              <a:t>CoolTShirts has </a:t>
            </a:r>
            <a:r>
              <a:rPr lang="en-US" sz="1200" dirty="0" smtClean="0">
                <a:latin typeface="Roboto"/>
                <a:ea typeface="Roboto"/>
                <a:cs typeface="Roboto"/>
                <a:sym typeface="Roboto"/>
              </a:rPr>
              <a:t>one table named </a:t>
            </a:r>
            <a:r>
              <a:rPr lang="en-US" sz="1200" dirty="0" err="1" smtClean="0">
                <a:latin typeface="Roboto"/>
                <a:ea typeface="Roboto"/>
                <a:cs typeface="Roboto"/>
                <a:sym typeface="Roboto"/>
              </a:rPr>
              <a:t>page_visits</a:t>
            </a:r>
            <a:r>
              <a:rPr lang="en-US" sz="1200" dirty="0" smtClean="0">
                <a:latin typeface="Roboto"/>
                <a:ea typeface="Roboto"/>
                <a:cs typeface="Roboto"/>
                <a:sym typeface="Roboto"/>
              </a:rPr>
              <a:t>. This table has 5,692 </a:t>
            </a:r>
            <a:r>
              <a:rPr lang="en-US" sz="1200" dirty="0">
                <a:latin typeface="Roboto"/>
                <a:ea typeface="Roboto"/>
                <a:cs typeface="Roboto"/>
                <a:sym typeface="Roboto"/>
              </a:rPr>
              <a:t>r</a:t>
            </a:r>
            <a:r>
              <a:rPr lang="en-US" sz="1200" dirty="0" smtClean="0">
                <a:latin typeface="Roboto"/>
                <a:ea typeface="Roboto"/>
                <a:cs typeface="Roboto"/>
                <a:sym typeface="Roboto"/>
              </a:rPr>
              <a:t>ows and contains 5 columns:</a:t>
            </a:r>
          </a:p>
          <a:p>
            <a:pPr marL="457200" lvl="0" indent="-304800">
              <a:lnSpc>
                <a:spcPct val="115000"/>
              </a:lnSpc>
              <a:buSzPts val="1200"/>
              <a:buFont typeface="Roboto"/>
              <a:buChar char="●"/>
            </a:pPr>
            <a:r>
              <a:rPr lang="en-US" sz="1100" dirty="0" err="1">
                <a:latin typeface="Roboto"/>
                <a:ea typeface="Roboto"/>
                <a:cs typeface="Roboto"/>
                <a:sym typeface="Roboto"/>
              </a:rPr>
              <a:t>page_name</a:t>
            </a:r>
            <a:r>
              <a:rPr lang="en-US" sz="1100" dirty="0">
                <a:latin typeface="Roboto"/>
                <a:ea typeface="Roboto"/>
                <a:cs typeface="Roboto"/>
                <a:sym typeface="Roboto"/>
              </a:rPr>
              <a:t> (text)</a:t>
            </a:r>
          </a:p>
          <a:p>
            <a:pPr marL="457200" lvl="0" indent="-304800">
              <a:lnSpc>
                <a:spcPct val="115000"/>
              </a:lnSpc>
              <a:buSzPts val="1200"/>
              <a:buFont typeface="Roboto"/>
              <a:buChar char="●"/>
            </a:pPr>
            <a:r>
              <a:rPr lang="en-US" sz="1100" dirty="0">
                <a:latin typeface="Roboto"/>
                <a:ea typeface="Roboto"/>
                <a:cs typeface="Roboto"/>
                <a:sym typeface="Roboto"/>
              </a:rPr>
              <a:t>timestamp (text)</a:t>
            </a:r>
          </a:p>
          <a:p>
            <a:pPr marL="457200" lvl="0" indent="-304800">
              <a:lnSpc>
                <a:spcPct val="115000"/>
              </a:lnSpc>
              <a:buSzPts val="1200"/>
              <a:buFont typeface="Roboto"/>
              <a:buChar char="●"/>
            </a:pPr>
            <a:r>
              <a:rPr lang="en-US" sz="1100" dirty="0" err="1">
                <a:latin typeface="Roboto"/>
                <a:ea typeface="Roboto"/>
                <a:cs typeface="Roboto"/>
                <a:sym typeface="Roboto"/>
              </a:rPr>
              <a:t>user_id</a:t>
            </a:r>
            <a:r>
              <a:rPr lang="en-US" sz="1100" dirty="0">
                <a:latin typeface="Roboto"/>
                <a:ea typeface="Roboto"/>
                <a:cs typeface="Roboto"/>
                <a:sym typeface="Roboto"/>
              </a:rPr>
              <a:t> (integer)</a:t>
            </a:r>
          </a:p>
          <a:p>
            <a:pPr marL="457200" lvl="0" indent="-304800">
              <a:lnSpc>
                <a:spcPct val="115000"/>
              </a:lnSpc>
              <a:buSzPts val="1200"/>
              <a:buFont typeface="Roboto"/>
              <a:buChar char="●"/>
            </a:pPr>
            <a:r>
              <a:rPr lang="en-US" sz="1100" dirty="0" err="1">
                <a:latin typeface="Roboto"/>
                <a:ea typeface="Roboto"/>
                <a:cs typeface="Roboto"/>
                <a:sym typeface="Roboto"/>
              </a:rPr>
              <a:t>utm_campaign</a:t>
            </a:r>
            <a:r>
              <a:rPr lang="en-US" sz="1100" dirty="0">
                <a:latin typeface="Roboto"/>
                <a:ea typeface="Roboto"/>
                <a:cs typeface="Roboto"/>
                <a:sym typeface="Roboto"/>
              </a:rPr>
              <a:t> (text)</a:t>
            </a:r>
          </a:p>
          <a:p>
            <a:pPr marL="457200" lvl="0" indent="-304800">
              <a:lnSpc>
                <a:spcPct val="115000"/>
              </a:lnSpc>
              <a:buSzPts val="1200"/>
              <a:buFont typeface="Roboto"/>
              <a:buChar char="●"/>
            </a:pPr>
            <a:r>
              <a:rPr lang="en-US" sz="1100" dirty="0" err="1">
                <a:latin typeface="Roboto"/>
                <a:ea typeface="Roboto"/>
                <a:cs typeface="Roboto"/>
                <a:sym typeface="Roboto"/>
              </a:rPr>
              <a:t>utm_source</a:t>
            </a:r>
            <a:r>
              <a:rPr lang="en-US" sz="1100" dirty="0">
                <a:latin typeface="Roboto"/>
                <a:ea typeface="Roboto"/>
                <a:cs typeface="Roboto"/>
                <a:sym typeface="Roboto"/>
              </a:rPr>
              <a:t> (text</a:t>
            </a:r>
            <a:r>
              <a:rPr lang="en-US" sz="1100" dirty="0" smtClean="0">
                <a:latin typeface="Roboto"/>
                <a:ea typeface="Roboto"/>
                <a:cs typeface="Roboto"/>
                <a:sym typeface="Roboto"/>
              </a:rPr>
              <a:t>)</a:t>
            </a:r>
          </a:p>
          <a:p>
            <a:pPr marL="0" lvl="0" indent="0" rtl="0">
              <a:lnSpc>
                <a:spcPct val="115000"/>
              </a:lnSpc>
              <a:spcBef>
                <a:spcPts val="0"/>
              </a:spcBef>
              <a:spcAft>
                <a:spcPts val="0"/>
              </a:spcAft>
              <a:buClr>
                <a:schemeClr val="dk1"/>
              </a:buClr>
              <a:buSzPts val="1100"/>
              <a:buFont typeface="Arial"/>
              <a:buNone/>
            </a:pPr>
            <a:r>
              <a:rPr lang="en-US" sz="1200" dirty="0" smtClean="0">
                <a:latin typeface="Roboto"/>
                <a:ea typeface="Roboto"/>
                <a:cs typeface="Roboto"/>
                <a:sym typeface="Roboto"/>
              </a:rPr>
              <a:t>5 rows of data are shown below to get an understanding of the data in the table.  These rows of data were generated with the query to the right.</a:t>
            </a:r>
            <a:endParaRPr sz="1200" dirty="0" smtClean="0">
              <a:latin typeface="Roboto"/>
              <a:ea typeface="Roboto"/>
              <a:cs typeface="Roboto"/>
              <a:sym typeface="Roboto"/>
            </a:endParaRPr>
          </a:p>
        </p:txBody>
      </p:sp>
      <p:pic>
        <p:nvPicPr>
          <p:cNvPr id="2" name="Picture 1"/>
          <p:cNvPicPr>
            <a:picLocks noChangeAspect="1"/>
          </p:cNvPicPr>
          <p:nvPr/>
        </p:nvPicPr>
        <p:blipFill>
          <a:blip r:embed="rId3"/>
          <a:stretch>
            <a:fillRect/>
          </a:stretch>
        </p:blipFill>
        <p:spPr>
          <a:xfrm>
            <a:off x="177976" y="3393441"/>
            <a:ext cx="4923558" cy="1115906"/>
          </a:xfrm>
          <a:prstGeom prst="rect">
            <a:avLst/>
          </a:prstGeom>
          <a:ln>
            <a:solidFill>
              <a:schemeClr val="tx1"/>
            </a:solidFill>
          </a:ln>
        </p:spPr>
      </p:pic>
    </p:spTree>
    <p:extLst>
      <p:ext uri="{BB962C8B-B14F-4D97-AF65-F5344CB8AC3E}">
        <p14:creationId xmlns:p14="http://schemas.microsoft.com/office/powerpoint/2010/main" val="1617514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smtClean="0">
                <a:solidFill>
                  <a:srgbClr val="295269"/>
                </a:solidFill>
                <a:latin typeface="Roboto"/>
                <a:ea typeface="Roboto"/>
                <a:cs typeface="Roboto"/>
                <a:sym typeface="Roboto"/>
              </a:rPr>
              <a:t>1.2 Campaigns and Sources</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r>
              <a:rPr lang="en-US" sz="900" dirty="0"/>
              <a:t>SELECT COUNT (DISTINCT </a:t>
            </a:r>
            <a:r>
              <a:rPr lang="en-US" sz="900" dirty="0" err="1"/>
              <a:t>utm_campaign</a:t>
            </a:r>
            <a:r>
              <a:rPr lang="en-US" sz="900" dirty="0"/>
              <a:t>)</a:t>
            </a:r>
          </a:p>
          <a:p>
            <a:r>
              <a:rPr lang="en-US" sz="900" dirty="0"/>
              <a:t>FROM </a:t>
            </a:r>
            <a:r>
              <a:rPr lang="en-US" sz="900" dirty="0" err="1"/>
              <a:t>page_visits</a:t>
            </a:r>
            <a:r>
              <a:rPr lang="en-US" sz="900" dirty="0"/>
              <a:t>;</a:t>
            </a:r>
          </a:p>
          <a:p>
            <a:r>
              <a:rPr lang="en-US" sz="900" dirty="0"/>
              <a:t> </a:t>
            </a:r>
          </a:p>
          <a:p>
            <a:r>
              <a:rPr lang="en-US" sz="900" dirty="0"/>
              <a:t>SELECT COUNT (DISTINCT </a:t>
            </a:r>
            <a:r>
              <a:rPr lang="en-US" sz="900" dirty="0" err="1"/>
              <a:t>utm_source</a:t>
            </a:r>
            <a:r>
              <a:rPr lang="en-US" sz="900" dirty="0"/>
              <a:t>)</a:t>
            </a:r>
          </a:p>
          <a:p>
            <a:r>
              <a:rPr lang="en-US" sz="900" dirty="0"/>
              <a:t>FROM </a:t>
            </a:r>
            <a:r>
              <a:rPr lang="en-US" sz="900" dirty="0" err="1"/>
              <a:t>page_visits</a:t>
            </a:r>
            <a:r>
              <a:rPr lang="en-US" sz="900" dirty="0" smtClean="0"/>
              <a:t>;</a:t>
            </a:r>
            <a:endParaRPr lang="en-US" sz="900" dirty="0"/>
          </a:p>
        </p:txBody>
      </p:sp>
      <p:sp>
        <p:nvSpPr>
          <p:cNvPr id="324" name="Shape 324"/>
          <p:cNvSpPr txBox="1"/>
          <p:nvPr/>
        </p:nvSpPr>
        <p:spPr>
          <a:xfrm>
            <a:off x="177975" y="1201324"/>
            <a:ext cx="4920900" cy="2652703"/>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sz="1200" dirty="0" smtClean="0">
                <a:latin typeface="Roboto"/>
                <a:ea typeface="Roboto"/>
                <a:cs typeface="Roboto"/>
                <a:sym typeface="Roboto"/>
              </a:rPr>
              <a:t>CoolTShirts has run several campaigns recently and receives users from several sources.  UTM parameters are used to track how and when users reach a site.  </a:t>
            </a:r>
            <a:r>
              <a:rPr lang="en" sz="1200" dirty="0" smtClean="0">
                <a:latin typeface="Roboto"/>
                <a:ea typeface="Roboto"/>
                <a:cs typeface="Roboto"/>
                <a:sym typeface="Roboto"/>
              </a:rPr>
              <a:t>The two queries to the right were used to determine the information below:</a:t>
            </a:r>
            <a:endParaRPr sz="1200" dirty="0">
              <a:latin typeface="Roboto"/>
              <a:ea typeface="Roboto"/>
              <a:cs typeface="Roboto"/>
              <a:sym typeface="Roboto"/>
            </a:endParaRPr>
          </a:p>
          <a:p>
            <a:pPr marL="457200" lvl="0" indent="-304800" rtl="0">
              <a:lnSpc>
                <a:spcPct val="115000"/>
              </a:lnSpc>
              <a:spcBef>
                <a:spcPts val="0"/>
              </a:spcBef>
              <a:spcAft>
                <a:spcPts val="0"/>
              </a:spcAft>
              <a:buSzPts val="1200"/>
              <a:buFont typeface="Roboto"/>
              <a:buChar char="●"/>
            </a:pPr>
            <a:r>
              <a:rPr lang="en-US" sz="1200" dirty="0" err="1" smtClean="0">
                <a:latin typeface="Roboto"/>
                <a:ea typeface="Roboto"/>
                <a:cs typeface="Roboto"/>
                <a:sym typeface="Roboto"/>
              </a:rPr>
              <a:t>CoolTShirts</a:t>
            </a:r>
            <a:r>
              <a:rPr lang="en-US" sz="1200" dirty="0" smtClean="0">
                <a:latin typeface="Roboto"/>
                <a:ea typeface="Roboto"/>
                <a:cs typeface="Roboto"/>
                <a:sym typeface="Roboto"/>
              </a:rPr>
              <a:t> has 8 unique campaigns – these can be </a:t>
            </a:r>
            <a:r>
              <a:rPr lang="en-US" sz="1200" dirty="0" smtClean="0">
                <a:latin typeface="Roboto"/>
                <a:ea typeface="Roboto"/>
                <a:cs typeface="Roboto"/>
                <a:sym typeface="Roboto"/>
              </a:rPr>
              <a:t>found in the </a:t>
            </a:r>
            <a:r>
              <a:rPr lang="en-US" sz="1200" dirty="0" err="1" smtClean="0">
                <a:latin typeface="Roboto"/>
                <a:ea typeface="Roboto"/>
                <a:cs typeface="Roboto"/>
                <a:sym typeface="Roboto"/>
              </a:rPr>
              <a:t>utm_campaign</a:t>
            </a:r>
            <a:r>
              <a:rPr lang="en-US" sz="1200" dirty="0">
                <a:latin typeface="Roboto"/>
                <a:ea typeface="Roboto"/>
                <a:cs typeface="Roboto"/>
                <a:sym typeface="Roboto"/>
              </a:rPr>
              <a:t> </a:t>
            </a:r>
            <a:r>
              <a:rPr lang="en-US" sz="1200" dirty="0" smtClean="0">
                <a:latin typeface="Roboto"/>
                <a:ea typeface="Roboto"/>
                <a:cs typeface="Roboto"/>
                <a:sym typeface="Roboto"/>
              </a:rPr>
              <a:t>column.  </a:t>
            </a:r>
            <a:r>
              <a:rPr lang="en-US" sz="1200" dirty="0" err="1" smtClean="0">
                <a:latin typeface="Roboto"/>
                <a:ea typeface="Roboto"/>
                <a:cs typeface="Roboto"/>
                <a:sym typeface="Roboto"/>
              </a:rPr>
              <a:t>utm_campaign</a:t>
            </a:r>
            <a:r>
              <a:rPr lang="en-US" sz="1200" dirty="0" smtClean="0">
                <a:latin typeface="Roboto"/>
                <a:ea typeface="Roboto"/>
                <a:cs typeface="Roboto"/>
                <a:sym typeface="Roboto"/>
              </a:rPr>
              <a:t> are the ads run by </a:t>
            </a:r>
            <a:r>
              <a:rPr lang="en-US" sz="1200" dirty="0" err="1" smtClean="0">
                <a:latin typeface="Roboto"/>
                <a:ea typeface="Roboto"/>
                <a:cs typeface="Roboto"/>
                <a:sym typeface="Roboto"/>
              </a:rPr>
              <a:t>CoolTShirt</a:t>
            </a:r>
            <a:r>
              <a:rPr lang="en-US" sz="1200" dirty="0" smtClean="0">
                <a:latin typeface="Roboto"/>
                <a:ea typeface="Roboto"/>
                <a:cs typeface="Roboto"/>
                <a:sym typeface="Roboto"/>
              </a:rPr>
              <a:t> on a variety of websites or other internet access locations (email.)  User visits are attributed to the campaign if they arrive at the site due to a specific campaign.</a:t>
            </a:r>
            <a:endParaRPr sz="1200" dirty="0">
              <a:latin typeface="Roboto"/>
              <a:ea typeface="Roboto"/>
              <a:cs typeface="Roboto"/>
              <a:sym typeface="Roboto"/>
            </a:endParaRPr>
          </a:p>
          <a:p>
            <a:pPr marL="457200" lvl="0" indent="-304800" rtl="0">
              <a:lnSpc>
                <a:spcPct val="115000"/>
              </a:lnSpc>
              <a:spcBef>
                <a:spcPts val="0"/>
              </a:spcBef>
              <a:spcAft>
                <a:spcPts val="0"/>
              </a:spcAft>
              <a:buSzPts val="1200"/>
              <a:buFont typeface="Roboto"/>
              <a:buChar char="●"/>
            </a:pPr>
            <a:r>
              <a:rPr lang="en-US" sz="1200" dirty="0" err="1" smtClean="0">
                <a:latin typeface="Roboto"/>
                <a:ea typeface="Roboto"/>
                <a:cs typeface="Roboto"/>
                <a:sym typeface="Roboto"/>
              </a:rPr>
              <a:t>CoolTShirts</a:t>
            </a:r>
            <a:r>
              <a:rPr lang="en-US" sz="1200" dirty="0" smtClean="0">
                <a:latin typeface="Roboto"/>
                <a:ea typeface="Roboto"/>
                <a:cs typeface="Roboto"/>
                <a:sym typeface="Roboto"/>
              </a:rPr>
              <a:t> has 6 unique sources – these can be found in the </a:t>
            </a:r>
            <a:r>
              <a:rPr lang="en-US" sz="1200" dirty="0" err="1" smtClean="0">
                <a:latin typeface="Roboto"/>
                <a:ea typeface="Roboto"/>
                <a:cs typeface="Roboto"/>
                <a:sym typeface="Roboto"/>
              </a:rPr>
              <a:t>utm_source</a:t>
            </a:r>
            <a:r>
              <a:rPr lang="en-US" sz="1200" dirty="0" smtClean="0">
                <a:latin typeface="Roboto"/>
                <a:ea typeface="Roboto"/>
                <a:cs typeface="Roboto"/>
                <a:sym typeface="Roboto"/>
              </a:rPr>
              <a:t> column.  </a:t>
            </a:r>
            <a:r>
              <a:rPr lang="en-US" sz="1200" dirty="0" err="1" smtClean="0">
                <a:latin typeface="Roboto"/>
                <a:ea typeface="Roboto"/>
                <a:cs typeface="Roboto"/>
                <a:sym typeface="Roboto"/>
              </a:rPr>
              <a:t>u</a:t>
            </a:r>
            <a:r>
              <a:rPr lang="en-US" sz="1200" dirty="0" err="1" smtClean="0">
                <a:latin typeface="Roboto"/>
                <a:ea typeface="Roboto"/>
                <a:cs typeface="Roboto"/>
                <a:sym typeface="Roboto"/>
              </a:rPr>
              <a:t>tm_source</a:t>
            </a:r>
            <a:r>
              <a:rPr lang="en-US" sz="1200" dirty="0" smtClean="0">
                <a:latin typeface="Roboto"/>
                <a:ea typeface="Roboto"/>
                <a:cs typeface="Roboto"/>
                <a:sym typeface="Roboto"/>
              </a:rPr>
              <a:t> lists the website or internet access location where the ad was clicked.</a:t>
            </a:r>
            <a:endParaRPr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pic>
        <p:nvPicPr>
          <p:cNvPr id="3" name="Picture 2"/>
          <p:cNvPicPr>
            <a:picLocks noChangeAspect="1"/>
          </p:cNvPicPr>
          <p:nvPr/>
        </p:nvPicPr>
        <p:blipFill>
          <a:blip r:embed="rId3"/>
          <a:stretch>
            <a:fillRect/>
          </a:stretch>
        </p:blipFill>
        <p:spPr>
          <a:xfrm>
            <a:off x="1357312" y="3950652"/>
            <a:ext cx="2562225" cy="981075"/>
          </a:xfrm>
          <a:prstGeom prst="rect">
            <a:avLst/>
          </a:prstGeom>
          <a:ln>
            <a:solidFill>
              <a:schemeClr val="tx1"/>
            </a:solidFill>
          </a:ln>
        </p:spPr>
      </p:pic>
    </p:spTree>
    <p:extLst>
      <p:ext uri="{BB962C8B-B14F-4D97-AF65-F5344CB8AC3E}">
        <p14:creationId xmlns:p14="http://schemas.microsoft.com/office/powerpoint/2010/main" val="785318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smtClean="0">
                <a:solidFill>
                  <a:srgbClr val="295269"/>
                </a:solidFill>
                <a:latin typeface="Roboto"/>
                <a:ea typeface="Roboto"/>
                <a:cs typeface="Roboto"/>
                <a:sym typeface="Roboto"/>
              </a:rPr>
              <a:t>1.3 Campaigns and Sources Continued</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r>
              <a:rPr lang="en-US" sz="900" dirty="0" smtClean="0"/>
              <a:t>SELECT </a:t>
            </a:r>
            <a:r>
              <a:rPr lang="en-US" sz="900" dirty="0"/>
              <a:t>DISTINCT </a:t>
            </a:r>
            <a:r>
              <a:rPr lang="en-US" sz="900" dirty="0" err="1"/>
              <a:t>utm_campaign</a:t>
            </a:r>
            <a:r>
              <a:rPr lang="en-US" sz="900" dirty="0"/>
              <a:t>, </a:t>
            </a:r>
            <a:r>
              <a:rPr lang="en-US" sz="900" dirty="0" err="1"/>
              <a:t>utm_source</a:t>
            </a:r>
            <a:endParaRPr lang="en-US" sz="900" dirty="0"/>
          </a:p>
          <a:p>
            <a:r>
              <a:rPr lang="en-US" sz="900" dirty="0"/>
              <a:t>FROM </a:t>
            </a:r>
            <a:r>
              <a:rPr lang="en-US" sz="900" dirty="0" err="1"/>
              <a:t>page_visits</a:t>
            </a:r>
            <a:r>
              <a:rPr lang="en-US" sz="900" dirty="0" smtClean="0"/>
              <a:t>;</a:t>
            </a:r>
            <a:endParaRPr lang="en-US" sz="900" dirty="0"/>
          </a:p>
        </p:txBody>
      </p:sp>
      <p:sp>
        <p:nvSpPr>
          <p:cNvPr id="324" name="Shape 324"/>
          <p:cNvSpPr txBox="1"/>
          <p:nvPr/>
        </p:nvSpPr>
        <p:spPr>
          <a:xfrm>
            <a:off x="177975" y="1056640"/>
            <a:ext cx="4920900" cy="2018453"/>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sz="1200" dirty="0" smtClean="0">
                <a:latin typeface="Roboto"/>
                <a:ea typeface="Roboto"/>
                <a:cs typeface="Roboto"/>
                <a:sym typeface="Roboto"/>
              </a:rPr>
              <a:t>CoolTShirts campaigns (ads) and sources (locations where the ads were clicked) are related.  Sometimes, different ads (utm_campaign) are found on the same locations (utm_source)</a:t>
            </a:r>
            <a:r>
              <a:rPr lang="en" sz="1200" dirty="0" smtClean="0">
                <a:latin typeface="Roboto"/>
                <a:ea typeface="Roboto"/>
                <a:cs typeface="Roboto"/>
                <a:sym typeface="Roboto"/>
              </a:rPr>
              <a:t>:</a:t>
            </a:r>
            <a:endParaRPr sz="1200" dirty="0">
              <a:latin typeface="Roboto"/>
              <a:ea typeface="Roboto"/>
              <a:cs typeface="Roboto"/>
              <a:sym typeface="Roboto"/>
            </a:endParaRPr>
          </a:p>
          <a:p>
            <a:pPr marL="457200" lvl="0" indent="-304800" rtl="0">
              <a:lnSpc>
                <a:spcPct val="115000"/>
              </a:lnSpc>
              <a:spcBef>
                <a:spcPts val="0"/>
              </a:spcBef>
              <a:spcAft>
                <a:spcPts val="0"/>
              </a:spcAft>
              <a:buSzPts val="1200"/>
              <a:buFont typeface="Roboto"/>
              <a:buChar char="●"/>
            </a:pPr>
            <a:r>
              <a:rPr lang="en-US" sz="1200" dirty="0" smtClean="0">
                <a:latin typeface="Roboto"/>
                <a:ea typeface="Roboto"/>
                <a:cs typeface="Roboto"/>
                <a:sym typeface="Roboto"/>
              </a:rPr>
              <a:t>Websites (</a:t>
            </a:r>
            <a:r>
              <a:rPr lang="en-US" sz="1200" dirty="0" err="1" smtClean="0">
                <a:latin typeface="Roboto"/>
                <a:ea typeface="Roboto"/>
                <a:cs typeface="Roboto"/>
                <a:sym typeface="Roboto"/>
              </a:rPr>
              <a:t>utm_source</a:t>
            </a:r>
            <a:r>
              <a:rPr lang="en-US" sz="1200" dirty="0" smtClean="0">
                <a:latin typeface="Roboto"/>
                <a:ea typeface="Roboto"/>
                <a:cs typeface="Roboto"/>
                <a:sym typeface="Roboto"/>
              </a:rPr>
              <a:t>) like Google have multiple </a:t>
            </a:r>
            <a:r>
              <a:rPr lang="en-US" sz="1200" dirty="0" err="1" smtClean="0">
                <a:latin typeface="Roboto"/>
                <a:ea typeface="Roboto"/>
                <a:cs typeface="Roboto"/>
                <a:sym typeface="Roboto"/>
              </a:rPr>
              <a:t>utm_campaign</a:t>
            </a:r>
            <a:r>
              <a:rPr lang="en-US" sz="1200" dirty="0" smtClean="0">
                <a:latin typeface="Roboto"/>
                <a:ea typeface="Roboto"/>
                <a:cs typeface="Roboto"/>
                <a:sym typeface="Roboto"/>
              </a:rPr>
              <a:t> ads that are visible such as “paid-search” and “cool-</a:t>
            </a:r>
            <a:r>
              <a:rPr lang="en-US" sz="1200" dirty="0" err="1" smtClean="0">
                <a:latin typeface="Roboto"/>
                <a:ea typeface="Roboto"/>
                <a:cs typeface="Roboto"/>
                <a:sym typeface="Roboto"/>
              </a:rPr>
              <a:t>tshirts</a:t>
            </a:r>
            <a:r>
              <a:rPr lang="en-US" sz="1200" dirty="0" smtClean="0">
                <a:latin typeface="Roboto"/>
                <a:ea typeface="Roboto"/>
                <a:cs typeface="Roboto"/>
                <a:sym typeface="Roboto"/>
              </a:rPr>
              <a:t>-search”</a:t>
            </a:r>
            <a:endParaRPr sz="1200" dirty="0" smtClean="0">
              <a:latin typeface="Roboto"/>
              <a:ea typeface="Roboto"/>
              <a:cs typeface="Roboto"/>
              <a:sym typeface="Roboto"/>
            </a:endParaRPr>
          </a:p>
          <a:p>
            <a:pPr marL="457200" lvl="0" indent="-304800" rtl="0">
              <a:lnSpc>
                <a:spcPct val="115000"/>
              </a:lnSpc>
              <a:spcBef>
                <a:spcPts val="0"/>
              </a:spcBef>
              <a:spcAft>
                <a:spcPts val="0"/>
              </a:spcAft>
              <a:buSzPts val="1200"/>
              <a:buFont typeface="Roboto"/>
              <a:buChar char="●"/>
            </a:pPr>
            <a:r>
              <a:rPr lang="en-US" sz="1200" dirty="0" smtClean="0">
                <a:latin typeface="Roboto"/>
                <a:ea typeface="Roboto"/>
                <a:cs typeface="Roboto"/>
                <a:sym typeface="Roboto"/>
              </a:rPr>
              <a:t>Some </a:t>
            </a:r>
            <a:r>
              <a:rPr lang="en-US" sz="1200" dirty="0" err="1" smtClean="0">
                <a:latin typeface="Roboto"/>
                <a:ea typeface="Roboto"/>
                <a:cs typeface="Roboto"/>
                <a:sym typeface="Roboto"/>
              </a:rPr>
              <a:t>utm_source</a:t>
            </a:r>
            <a:r>
              <a:rPr lang="en-US" sz="1200" dirty="0" smtClean="0">
                <a:latin typeface="Roboto"/>
                <a:ea typeface="Roboto"/>
                <a:cs typeface="Roboto"/>
                <a:sym typeface="Roboto"/>
              </a:rPr>
              <a:t> locations only have one </a:t>
            </a:r>
            <a:r>
              <a:rPr lang="en-US" sz="1200" dirty="0" err="1" smtClean="0">
                <a:latin typeface="Roboto"/>
                <a:ea typeface="Roboto"/>
                <a:cs typeface="Roboto"/>
                <a:sym typeface="Roboto"/>
              </a:rPr>
              <a:t>utm_campaign</a:t>
            </a:r>
            <a:r>
              <a:rPr lang="en-US" sz="1200" dirty="0" smtClean="0">
                <a:latin typeface="Roboto"/>
                <a:ea typeface="Roboto"/>
                <a:cs typeface="Roboto"/>
                <a:sym typeface="Roboto"/>
              </a:rPr>
              <a:t> available, like the </a:t>
            </a:r>
            <a:r>
              <a:rPr lang="en-US" sz="1200" dirty="0" err="1" smtClean="0">
                <a:latin typeface="Roboto"/>
                <a:ea typeface="Roboto"/>
                <a:cs typeface="Roboto"/>
                <a:sym typeface="Roboto"/>
              </a:rPr>
              <a:t>utm_source</a:t>
            </a:r>
            <a:r>
              <a:rPr lang="en-US" sz="1200" dirty="0" smtClean="0">
                <a:latin typeface="Roboto"/>
                <a:ea typeface="Roboto"/>
                <a:cs typeface="Roboto"/>
                <a:sym typeface="Roboto"/>
              </a:rPr>
              <a:t> </a:t>
            </a:r>
            <a:r>
              <a:rPr lang="en-US" sz="1200" dirty="0" err="1" smtClean="0">
                <a:latin typeface="Roboto"/>
                <a:ea typeface="Roboto"/>
                <a:cs typeface="Roboto"/>
                <a:sym typeface="Roboto"/>
              </a:rPr>
              <a:t>buzzfeed</a:t>
            </a:r>
            <a:r>
              <a:rPr lang="en-US" sz="1200" dirty="0" smtClean="0">
                <a:latin typeface="Roboto"/>
                <a:ea typeface="Roboto"/>
                <a:cs typeface="Roboto"/>
                <a:sym typeface="Roboto"/>
              </a:rPr>
              <a:t> only has the </a:t>
            </a:r>
            <a:r>
              <a:rPr lang="en-US" sz="1200" dirty="0" err="1" smtClean="0">
                <a:latin typeface="Roboto"/>
                <a:ea typeface="Roboto"/>
                <a:cs typeface="Roboto"/>
                <a:sym typeface="Roboto"/>
              </a:rPr>
              <a:t>utm_campaign</a:t>
            </a:r>
            <a:r>
              <a:rPr lang="en-US" sz="1200" dirty="0" smtClean="0">
                <a:latin typeface="Roboto"/>
                <a:ea typeface="Roboto"/>
                <a:cs typeface="Roboto"/>
                <a:sym typeface="Roboto"/>
              </a:rPr>
              <a:t> “ten-crazy-cool-</a:t>
            </a:r>
            <a:r>
              <a:rPr lang="en-US" sz="1200" dirty="0" err="1" smtClean="0">
                <a:latin typeface="Roboto"/>
                <a:ea typeface="Roboto"/>
                <a:cs typeface="Roboto"/>
                <a:sym typeface="Roboto"/>
              </a:rPr>
              <a:t>tshirts</a:t>
            </a:r>
            <a:r>
              <a:rPr lang="en-US" sz="1200" dirty="0" smtClean="0">
                <a:latin typeface="Roboto"/>
                <a:ea typeface="Roboto"/>
                <a:cs typeface="Roboto"/>
                <a:sym typeface="Roboto"/>
              </a:rPr>
              <a:t>-facts”</a:t>
            </a:r>
          </a:p>
          <a:p>
            <a:pPr marL="457200" lvl="0" indent="-304800" rtl="0">
              <a:lnSpc>
                <a:spcPct val="115000"/>
              </a:lnSpc>
              <a:spcBef>
                <a:spcPts val="0"/>
              </a:spcBef>
              <a:spcAft>
                <a:spcPts val="0"/>
              </a:spcAft>
              <a:buSzPts val="1200"/>
              <a:buFont typeface="Roboto"/>
              <a:buChar char="●"/>
            </a:pPr>
            <a:endParaRPr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pic>
        <p:nvPicPr>
          <p:cNvPr id="2" name="Picture 1"/>
          <p:cNvPicPr>
            <a:picLocks noChangeAspect="1"/>
          </p:cNvPicPr>
          <p:nvPr/>
        </p:nvPicPr>
        <p:blipFill>
          <a:blip r:embed="rId3"/>
          <a:stretch>
            <a:fillRect/>
          </a:stretch>
        </p:blipFill>
        <p:spPr>
          <a:xfrm>
            <a:off x="706967" y="3128773"/>
            <a:ext cx="3898900" cy="1904532"/>
          </a:xfrm>
          <a:prstGeom prst="rect">
            <a:avLst/>
          </a:prstGeom>
        </p:spPr>
      </p:pic>
    </p:spTree>
    <p:extLst>
      <p:ext uri="{BB962C8B-B14F-4D97-AF65-F5344CB8AC3E}">
        <p14:creationId xmlns:p14="http://schemas.microsoft.com/office/powerpoint/2010/main" val="2575128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r>
              <a:rPr lang="en" sz="2400" b="1" dirty="0" smtClean="0">
                <a:solidFill>
                  <a:srgbClr val="295269"/>
                </a:solidFill>
                <a:latin typeface="Roboto"/>
                <a:ea typeface="Roboto"/>
                <a:cs typeface="Roboto"/>
                <a:sym typeface="Roboto"/>
              </a:rPr>
              <a:t>1.4 CoolTShirt Pages</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SELECT DISTINCT </a:t>
            </a:r>
            <a:r>
              <a:rPr lang="en-US" sz="900" dirty="0" err="1">
                <a:latin typeface="Courier New"/>
                <a:ea typeface="Courier New"/>
                <a:cs typeface="Courier New"/>
                <a:sym typeface="Courier New"/>
              </a:rPr>
              <a:t>page_name</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a:t>
            </a:r>
            <a:endParaRPr lang="en-US" sz="900" dirty="0">
              <a:latin typeface="Courier New"/>
              <a:ea typeface="Courier New"/>
              <a:cs typeface="Courier New"/>
              <a:sym typeface="Courier New"/>
            </a:endParaRPr>
          </a:p>
        </p:txBody>
      </p:sp>
      <p:sp>
        <p:nvSpPr>
          <p:cNvPr id="324" name="Shape 324"/>
          <p:cNvSpPr txBox="1"/>
          <p:nvPr/>
        </p:nvSpPr>
        <p:spPr>
          <a:xfrm>
            <a:off x="177975" y="1056640"/>
            <a:ext cx="4920900" cy="2018453"/>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a:lnSpc>
                <a:spcPct val="115000"/>
              </a:lnSpc>
              <a:buSzPts val="1100"/>
            </a:pPr>
            <a:r>
              <a:rPr lang="en" sz="1200" dirty="0" smtClean="0">
                <a:latin typeface="Roboto"/>
                <a:ea typeface="Roboto"/>
                <a:cs typeface="Roboto"/>
                <a:sym typeface="Roboto"/>
              </a:rPr>
              <a:t>CoolTShirts </a:t>
            </a:r>
            <a:r>
              <a:rPr lang="en" sz="1200" dirty="0" smtClean="0">
                <a:latin typeface="Roboto"/>
                <a:ea typeface="Roboto"/>
                <a:cs typeface="Roboto"/>
                <a:sym typeface="Roboto"/>
              </a:rPr>
              <a:t>has several pages on the website that users can interact with during their visit to the site:</a:t>
            </a:r>
            <a:endParaRPr sz="1200" dirty="0">
              <a:latin typeface="Roboto"/>
              <a:ea typeface="Roboto"/>
              <a:cs typeface="Roboto"/>
              <a:sym typeface="Roboto"/>
            </a:endParaRPr>
          </a:p>
          <a:p>
            <a:pPr marL="457200" indent="-304800">
              <a:lnSpc>
                <a:spcPct val="115000"/>
              </a:lnSpc>
              <a:buSzPts val="1200"/>
              <a:buFont typeface="Roboto"/>
              <a:buChar char="●"/>
            </a:pPr>
            <a:r>
              <a:rPr lang="en-US" sz="1200" dirty="0" smtClean="0">
                <a:latin typeface="Roboto"/>
                <a:ea typeface="Roboto"/>
                <a:cs typeface="Roboto"/>
                <a:sym typeface="Roboto"/>
              </a:rPr>
              <a:t>The query on the right is how the list of unique </a:t>
            </a:r>
            <a:r>
              <a:rPr lang="en-US" sz="1200" dirty="0" err="1" smtClean="0">
                <a:latin typeface="Roboto"/>
                <a:ea typeface="Roboto"/>
                <a:cs typeface="Roboto"/>
                <a:sym typeface="Roboto"/>
              </a:rPr>
              <a:t>page_name</a:t>
            </a:r>
            <a:r>
              <a:rPr lang="en-US" sz="1200" dirty="0" smtClean="0">
                <a:latin typeface="Roboto"/>
                <a:ea typeface="Roboto"/>
                <a:cs typeface="Roboto"/>
                <a:sym typeface="Roboto"/>
              </a:rPr>
              <a:t> options below was generated</a:t>
            </a:r>
            <a:endParaRPr sz="1200" dirty="0" smtClean="0">
              <a:latin typeface="Roboto"/>
              <a:ea typeface="Roboto"/>
              <a:cs typeface="Roboto"/>
              <a:sym typeface="Roboto"/>
            </a:endParaRPr>
          </a:p>
          <a:p>
            <a:pPr marL="457200" indent="-304800">
              <a:lnSpc>
                <a:spcPct val="115000"/>
              </a:lnSpc>
              <a:buSzPts val="1200"/>
              <a:buFont typeface="Roboto"/>
              <a:buChar char="●"/>
            </a:pPr>
            <a:r>
              <a:rPr lang="en-US" sz="1200" dirty="0" smtClean="0">
                <a:latin typeface="Roboto"/>
                <a:ea typeface="Roboto"/>
                <a:cs typeface="Roboto"/>
                <a:sym typeface="Roboto"/>
              </a:rPr>
              <a:t>Only users who have made a purchase will reach the “4 – purchase” page</a:t>
            </a:r>
            <a:endParaRPr lang="en-US" sz="1200" dirty="0" smtClean="0">
              <a:latin typeface="Roboto"/>
              <a:ea typeface="Roboto"/>
              <a:cs typeface="Roboto"/>
              <a:sym typeface="Roboto"/>
            </a:endParaRPr>
          </a:p>
          <a:p>
            <a:pPr marL="457200" indent="-304800">
              <a:lnSpc>
                <a:spcPct val="115000"/>
              </a:lnSpc>
              <a:buSzPts val="1200"/>
              <a:buFont typeface="Roboto"/>
              <a:buChar char="●"/>
            </a:pPr>
            <a:endParaRPr sz="1200" dirty="0">
              <a:latin typeface="Roboto"/>
              <a:ea typeface="Roboto"/>
              <a:cs typeface="Roboto"/>
              <a:sym typeface="Roboto"/>
            </a:endParaRPr>
          </a:p>
          <a:p>
            <a:pPr>
              <a:lnSpc>
                <a:spcPct val="115000"/>
              </a:lnSpc>
              <a:buSzPts val="1100"/>
            </a:pPr>
            <a:endParaRPr sz="1200" dirty="0">
              <a:latin typeface="Roboto"/>
              <a:ea typeface="Roboto"/>
              <a:cs typeface="Roboto"/>
              <a:sym typeface="Roboto"/>
            </a:endParaRPr>
          </a:p>
        </p:txBody>
      </p:sp>
      <p:pic>
        <p:nvPicPr>
          <p:cNvPr id="6" name="Picture 5"/>
          <p:cNvPicPr>
            <a:picLocks noChangeAspect="1"/>
          </p:cNvPicPr>
          <p:nvPr/>
        </p:nvPicPr>
        <p:blipFill>
          <a:blip r:embed="rId3"/>
          <a:stretch>
            <a:fillRect/>
          </a:stretch>
        </p:blipFill>
        <p:spPr>
          <a:xfrm>
            <a:off x="1971675" y="3497897"/>
            <a:ext cx="1333500" cy="1114425"/>
          </a:xfrm>
          <a:prstGeom prst="rect">
            <a:avLst/>
          </a:prstGeom>
        </p:spPr>
      </p:pic>
    </p:spTree>
    <p:extLst>
      <p:ext uri="{BB962C8B-B14F-4D97-AF65-F5344CB8AC3E}">
        <p14:creationId xmlns:p14="http://schemas.microsoft.com/office/powerpoint/2010/main" val="665083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algn="ctr"/>
            <a:r>
              <a:rPr lang="en" sz="4800" dirty="0" smtClean="0">
                <a:solidFill>
                  <a:srgbClr val="FFFFFF"/>
                </a:solidFill>
                <a:latin typeface="Roboto Black"/>
                <a:ea typeface="Roboto Black"/>
                <a:cs typeface="Roboto Black"/>
                <a:sym typeface="Roboto Black"/>
              </a:rPr>
              <a:t>2. </a:t>
            </a:r>
            <a:r>
              <a:rPr lang="en-US" sz="4800" dirty="0" smtClean="0">
                <a:solidFill>
                  <a:srgbClr val="FFFFFF"/>
                </a:solidFill>
                <a:latin typeface="Roboto Black"/>
                <a:ea typeface="Roboto Black"/>
                <a:cs typeface="Roboto Black"/>
                <a:sym typeface="Roboto Black"/>
              </a:rPr>
              <a:t>The User Journey</a:t>
            </a:r>
            <a:endParaRPr dirty="0"/>
          </a:p>
        </p:txBody>
      </p:sp>
    </p:spTree>
    <p:extLst>
      <p:ext uri="{BB962C8B-B14F-4D97-AF65-F5344CB8AC3E}">
        <p14:creationId xmlns:p14="http://schemas.microsoft.com/office/powerpoint/2010/main" val="378179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2</a:t>
            </a:r>
            <a:r>
              <a:rPr lang="en" sz="2400" b="1" dirty="0" smtClean="0">
                <a:solidFill>
                  <a:srgbClr val="295269"/>
                </a:solidFill>
                <a:latin typeface="Roboto"/>
                <a:ea typeface="Roboto"/>
                <a:cs typeface="Roboto"/>
                <a:sym typeface="Roboto"/>
              </a:rPr>
              <a:t>.1 Campaign First Touches</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4"/>
            <a:ext cx="3870900" cy="3107439"/>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WITH </a:t>
            </a:r>
            <a:r>
              <a:rPr lang="en-US" sz="900" dirty="0" err="1">
                <a:latin typeface="Courier New"/>
                <a:ea typeface="Courier New"/>
                <a:cs typeface="Courier New"/>
                <a:sym typeface="Courier New"/>
              </a:rPr>
              <a:t>first_touch</a:t>
            </a:r>
            <a:r>
              <a:rPr lang="en-US" sz="900" dirty="0">
                <a:latin typeface="Courier New"/>
                <a:ea typeface="Courier New"/>
                <a:cs typeface="Courier New"/>
                <a:sym typeface="Courier New"/>
              </a:rPr>
              <a:t> AS (</a:t>
            </a:r>
          </a:p>
          <a:p>
            <a:pPr lvl="0">
              <a:buClr>
                <a:schemeClr val="dk1"/>
              </a:buClr>
              <a:buSzPts val="1100"/>
            </a:pPr>
            <a:r>
              <a:rPr lang="en-US" sz="900" dirty="0">
                <a:latin typeface="Courier New"/>
                <a:ea typeface="Courier New"/>
                <a:cs typeface="Courier New"/>
                <a:sym typeface="Courier New"/>
              </a:rPr>
              <a:t>    SELECT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MIN(timestamp) as </a:t>
            </a:r>
            <a:r>
              <a:rPr lang="en-US" sz="900" dirty="0" err="1">
                <a:latin typeface="Courier New"/>
                <a:ea typeface="Courier New"/>
                <a:cs typeface="Courier New"/>
                <a:sym typeface="Courier New"/>
              </a:rPr>
              <a:t>first_touch_at</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FROM </a:t>
            </a:r>
            <a:r>
              <a:rPr lang="en-US" sz="900" dirty="0" err="1">
                <a:latin typeface="Courier New"/>
                <a:ea typeface="Courier New"/>
                <a:cs typeface="Courier New"/>
                <a:sym typeface="Courier New"/>
              </a:rPr>
              <a:t>page_visits</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GROUP BY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ft_attr</a:t>
            </a:r>
            <a:r>
              <a:rPr lang="en-US" sz="900" dirty="0">
                <a:latin typeface="Courier New"/>
                <a:ea typeface="Courier New"/>
                <a:cs typeface="Courier New"/>
                <a:sym typeface="Courier New"/>
              </a:rPr>
              <a:t> AS (</a:t>
            </a:r>
          </a:p>
          <a:p>
            <a:pPr lvl="0">
              <a:buClr>
                <a:schemeClr val="dk1"/>
              </a:buClr>
              <a:buSzPts val="1100"/>
            </a:pPr>
            <a:r>
              <a:rPr lang="en-US" sz="900" dirty="0">
                <a:latin typeface="Courier New"/>
                <a:ea typeface="Courier New"/>
                <a:cs typeface="Courier New"/>
                <a:sym typeface="Courier New"/>
              </a:rPr>
              <a:t>  SELECT </a:t>
            </a:r>
            <a:r>
              <a:rPr lang="en-US" sz="900" dirty="0" err="1">
                <a:latin typeface="Courier New"/>
                <a:ea typeface="Courier New"/>
                <a:cs typeface="Courier New"/>
                <a:sym typeface="Courier New"/>
              </a:rPr>
              <a:t>ft.user_id</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ft.first_touch_at</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pv.utm_source</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pv.utm_campaign</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FROM </a:t>
            </a:r>
            <a:r>
              <a:rPr lang="en-US" sz="900" dirty="0" err="1">
                <a:latin typeface="Courier New"/>
                <a:ea typeface="Courier New"/>
                <a:cs typeface="Courier New"/>
                <a:sym typeface="Courier New"/>
              </a:rPr>
              <a:t>first_touch</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ft</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JOIN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pv</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ON </a:t>
            </a:r>
            <a:r>
              <a:rPr lang="en-US" sz="900" dirty="0" err="1">
                <a:latin typeface="Courier New"/>
                <a:ea typeface="Courier New"/>
                <a:cs typeface="Courier New"/>
                <a:sym typeface="Courier New"/>
              </a:rPr>
              <a:t>ft.user_id</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pv.user_id</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AND </a:t>
            </a:r>
            <a:r>
              <a:rPr lang="en-US" sz="900" dirty="0" err="1">
                <a:latin typeface="Courier New"/>
                <a:ea typeface="Courier New"/>
                <a:cs typeface="Courier New"/>
                <a:sym typeface="Courier New"/>
              </a:rPr>
              <a:t>ft.first_touch_at</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pv.timestamp</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SELECT </a:t>
            </a:r>
            <a:r>
              <a:rPr lang="en-US" sz="900" dirty="0" err="1">
                <a:latin typeface="Courier New"/>
                <a:ea typeface="Courier New"/>
                <a:cs typeface="Courier New"/>
                <a:sym typeface="Courier New"/>
              </a:rPr>
              <a:t>ft_attr.utm_source</a:t>
            </a:r>
            <a:r>
              <a:rPr lang="en-US" sz="900" dirty="0">
                <a:latin typeface="Courier New"/>
                <a:ea typeface="Courier New"/>
                <a:cs typeface="Courier New"/>
                <a:sym typeface="Courier New"/>
              </a:rPr>
              <a:t> as '</a:t>
            </a:r>
            <a:r>
              <a:rPr lang="en-US" sz="900" dirty="0" err="1">
                <a:latin typeface="Courier New"/>
                <a:ea typeface="Courier New"/>
                <a:cs typeface="Courier New"/>
                <a:sym typeface="Courier New"/>
              </a:rPr>
              <a:t>ft_source</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ft_attr.utm_campaign</a:t>
            </a:r>
            <a:r>
              <a:rPr lang="en-US" sz="900" dirty="0">
                <a:latin typeface="Courier New"/>
                <a:ea typeface="Courier New"/>
                <a:cs typeface="Courier New"/>
                <a:sym typeface="Courier New"/>
              </a:rPr>
              <a:t> as '</a:t>
            </a:r>
            <a:r>
              <a:rPr lang="en-US" sz="900" dirty="0" err="1">
                <a:latin typeface="Courier New"/>
                <a:ea typeface="Courier New"/>
                <a:cs typeface="Courier New"/>
                <a:sym typeface="Courier New"/>
              </a:rPr>
              <a:t>ft_campaign</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COUNT(*) as '</a:t>
            </a:r>
            <a:r>
              <a:rPr lang="en-US" sz="900" dirty="0" err="1">
                <a:latin typeface="Courier New"/>
                <a:ea typeface="Courier New"/>
                <a:cs typeface="Courier New"/>
                <a:sym typeface="Courier New"/>
              </a:rPr>
              <a:t>ft_count</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ft_attr</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GROUP BY 1, 2</a:t>
            </a:r>
          </a:p>
          <a:p>
            <a:pPr lvl="0">
              <a:buClr>
                <a:schemeClr val="dk1"/>
              </a:buClr>
              <a:buSzPts val="1100"/>
            </a:pPr>
            <a:r>
              <a:rPr lang="en-US" sz="900" dirty="0">
                <a:latin typeface="Courier New"/>
                <a:ea typeface="Courier New"/>
                <a:cs typeface="Courier New"/>
                <a:sym typeface="Courier New"/>
              </a:rPr>
              <a:t>ORDER BY 3 DESC;</a:t>
            </a:r>
            <a:endParaRPr sz="900" dirty="0">
              <a:latin typeface="Courier New"/>
              <a:ea typeface="Courier New"/>
              <a:cs typeface="Courier New"/>
              <a:sym typeface="Courier New"/>
            </a:endParaRPr>
          </a:p>
        </p:txBody>
      </p:sp>
      <p:sp>
        <p:nvSpPr>
          <p:cNvPr id="324" name="Shape 324"/>
          <p:cNvSpPr txBox="1"/>
          <p:nvPr/>
        </p:nvSpPr>
        <p:spPr>
          <a:xfrm>
            <a:off x="177975" y="1201325"/>
            <a:ext cx="4920900" cy="2666248"/>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sz="1200" dirty="0" smtClean="0">
                <a:latin typeface="Roboto"/>
                <a:ea typeface="Roboto"/>
                <a:cs typeface="Roboto"/>
                <a:sym typeface="Roboto"/>
              </a:rPr>
              <a:t>Determining first touches is a good way to see how effective a specific advertising campaign has been in the past in getting users to discover a website.  The query to the right shows the most successful to the least successful campaigns (utm_campaign) at generating first touches for CoolTShirts</a:t>
            </a:r>
            <a:endParaRPr sz="1200" dirty="0">
              <a:latin typeface="Roboto"/>
              <a:ea typeface="Roboto"/>
              <a:cs typeface="Roboto"/>
              <a:sym typeface="Roboto"/>
            </a:endParaRPr>
          </a:p>
          <a:p>
            <a:pPr marL="457200" lvl="0" indent="-304800" rtl="0">
              <a:lnSpc>
                <a:spcPct val="115000"/>
              </a:lnSpc>
              <a:spcBef>
                <a:spcPts val="0"/>
              </a:spcBef>
              <a:spcAft>
                <a:spcPts val="0"/>
              </a:spcAft>
              <a:buSzPts val="1200"/>
              <a:buFont typeface="Roboto"/>
              <a:buChar char="●"/>
            </a:pPr>
            <a:r>
              <a:rPr lang="en-US" sz="1100" dirty="0" smtClean="0">
                <a:latin typeface="Roboto"/>
                <a:ea typeface="Roboto"/>
                <a:cs typeface="Roboto"/>
                <a:sym typeface="Roboto"/>
              </a:rPr>
              <a:t>The “interview-with-cool-</a:t>
            </a:r>
            <a:r>
              <a:rPr lang="en-US" sz="1100" dirty="0" err="1" smtClean="0">
                <a:latin typeface="Roboto"/>
                <a:ea typeface="Roboto"/>
                <a:cs typeface="Roboto"/>
                <a:sym typeface="Roboto"/>
              </a:rPr>
              <a:t>tshirts</a:t>
            </a:r>
            <a:r>
              <a:rPr lang="en-US" sz="1100" dirty="0" smtClean="0">
                <a:latin typeface="Roboto"/>
                <a:ea typeface="Roboto"/>
                <a:cs typeface="Roboto"/>
                <a:sym typeface="Roboto"/>
              </a:rPr>
              <a:t>-founder” campaign has been the most successful ad in driving first touches – this was through the medium source</a:t>
            </a:r>
            <a:endParaRPr sz="1100" dirty="0">
              <a:latin typeface="Roboto"/>
              <a:ea typeface="Roboto"/>
              <a:cs typeface="Roboto"/>
              <a:sym typeface="Roboto"/>
            </a:endParaRPr>
          </a:p>
          <a:p>
            <a:pPr marL="457200" lvl="0" indent="-304800" rtl="0">
              <a:lnSpc>
                <a:spcPct val="115000"/>
              </a:lnSpc>
              <a:spcBef>
                <a:spcPts val="0"/>
              </a:spcBef>
              <a:spcAft>
                <a:spcPts val="0"/>
              </a:spcAft>
              <a:buSzPts val="1200"/>
              <a:buFont typeface="Roboto"/>
              <a:buChar char="●"/>
            </a:pPr>
            <a:r>
              <a:rPr lang="en-US" sz="1100" dirty="0" smtClean="0">
                <a:latin typeface="Roboto"/>
                <a:ea typeface="Roboto"/>
                <a:cs typeface="Roboto"/>
                <a:sym typeface="Roboto"/>
              </a:rPr>
              <a:t>The “cool-</a:t>
            </a:r>
            <a:r>
              <a:rPr lang="en-US" sz="1100" dirty="0" err="1" smtClean="0">
                <a:latin typeface="Roboto"/>
                <a:ea typeface="Roboto"/>
                <a:cs typeface="Roboto"/>
                <a:sym typeface="Roboto"/>
              </a:rPr>
              <a:t>tshirts</a:t>
            </a:r>
            <a:r>
              <a:rPr lang="en-US" sz="1100" dirty="0" smtClean="0">
                <a:latin typeface="Roboto"/>
                <a:ea typeface="Roboto"/>
                <a:cs typeface="Roboto"/>
                <a:sym typeface="Roboto"/>
              </a:rPr>
              <a:t>-search” has been the least successful campaign that resulted in any first touches – this was through the google source</a:t>
            </a:r>
          </a:p>
          <a:p>
            <a:pPr marL="457200" lvl="0" indent="-304800" rtl="0">
              <a:lnSpc>
                <a:spcPct val="115000"/>
              </a:lnSpc>
              <a:spcBef>
                <a:spcPts val="0"/>
              </a:spcBef>
              <a:spcAft>
                <a:spcPts val="0"/>
              </a:spcAft>
              <a:buSzPts val="1200"/>
              <a:buFont typeface="Roboto"/>
              <a:buChar char="●"/>
            </a:pPr>
            <a:r>
              <a:rPr lang="en-US" sz="1100" dirty="0" smtClean="0">
                <a:latin typeface="Roboto"/>
                <a:ea typeface="Roboto"/>
                <a:cs typeface="Roboto"/>
                <a:sym typeface="Roboto"/>
              </a:rPr>
              <a:t>Of the eight campaigns run by </a:t>
            </a:r>
            <a:r>
              <a:rPr lang="en-US" sz="1100" dirty="0" err="1" smtClean="0">
                <a:latin typeface="Roboto"/>
                <a:ea typeface="Roboto"/>
                <a:cs typeface="Roboto"/>
                <a:sym typeface="Roboto"/>
              </a:rPr>
              <a:t>CoolTShirts</a:t>
            </a:r>
            <a:r>
              <a:rPr lang="en-US" sz="1100" dirty="0" smtClean="0">
                <a:latin typeface="Roboto"/>
                <a:ea typeface="Roboto"/>
                <a:cs typeface="Roboto"/>
                <a:sym typeface="Roboto"/>
              </a:rPr>
              <a:t>, only 4 have resulted in first touches</a:t>
            </a:r>
            <a:endParaRPr sz="11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pic>
        <p:nvPicPr>
          <p:cNvPr id="6" name="Picture 5"/>
          <p:cNvPicPr>
            <a:picLocks noChangeAspect="1"/>
          </p:cNvPicPr>
          <p:nvPr/>
        </p:nvPicPr>
        <p:blipFill>
          <a:blip r:embed="rId3"/>
          <a:stretch>
            <a:fillRect/>
          </a:stretch>
        </p:blipFill>
        <p:spPr>
          <a:xfrm>
            <a:off x="514350" y="3928633"/>
            <a:ext cx="4248150" cy="1133475"/>
          </a:xfrm>
          <a:prstGeom prst="rect">
            <a:avLst/>
          </a:prstGeom>
          <a:ln>
            <a:solidFill>
              <a:schemeClr val="tx1"/>
            </a:solidFill>
          </a:ln>
        </p:spPr>
      </p:pic>
    </p:spTree>
    <p:extLst>
      <p:ext uri="{BB962C8B-B14F-4D97-AF65-F5344CB8AC3E}">
        <p14:creationId xmlns:p14="http://schemas.microsoft.com/office/powerpoint/2010/main" val="1147725064"/>
      </p:ext>
    </p:extLst>
  </p:cSld>
  <p:clrMapOvr>
    <a:masterClrMapping/>
  </p:clrMapOvr>
</p:sld>
</file>

<file path=ppt/theme/theme1.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205</TotalTime>
  <Words>1827</Words>
  <Application>Microsoft Office PowerPoint</Application>
  <PresentationFormat>On-screen Show (16:9)</PresentationFormat>
  <Paragraphs>252</Paragraphs>
  <Slides>18</Slides>
  <Notes>18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18</vt:i4>
      </vt:variant>
    </vt:vector>
  </HeadingPairs>
  <TitlesOfParts>
    <vt:vector size="27" baseType="lpstr">
      <vt:lpstr>Roboto Black</vt:lpstr>
      <vt:lpstr>Dosis</vt:lpstr>
      <vt:lpstr>Arial</vt:lpstr>
      <vt:lpstr>Roboto</vt:lpstr>
      <vt:lpstr>Roboto Thin</vt:lpstr>
      <vt:lpstr>Courier New</vt:lpstr>
      <vt:lpstr>Calibri</vt:lpstr>
      <vt:lpstr>Simple Light</vt:lpstr>
      <vt:lpstr>Simple Light</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dc:creator>Ottinger, Katie  (NBCUniversal, Orlando)</dc:creator>
  <cp:lastModifiedBy>Ottinger, Katherine  (NBCUniversal, Orlando)</cp:lastModifiedBy>
  <cp:revision>30</cp:revision>
  <dcterms:modified xsi:type="dcterms:W3CDTF">2018-12-10T22:33:01Z</dcterms:modified>
</cp:coreProperties>
</file>